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18"/>
  </p:notesMasterIdLst>
  <p:sldIdLst>
    <p:sldId id="256" r:id="rId2"/>
    <p:sldId id="260" r:id="rId3"/>
    <p:sldId id="316" r:id="rId4"/>
    <p:sldId id="305" r:id="rId5"/>
    <p:sldId id="264" r:id="rId6"/>
    <p:sldId id="319" r:id="rId7"/>
    <p:sldId id="325" r:id="rId8"/>
    <p:sldId id="317" r:id="rId9"/>
    <p:sldId id="320" r:id="rId10"/>
    <p:sldId id="321" r:id="rId11"/>
    <p:sldId id="322" r:id="rId12"/>
    <p:sldId id="323" r:id="rId13"/>
    <p:sldId id="307" r:id="rId14"/>
    <p:sldId id="310" r:id="rId15"/>
    <p:sldId id="324" r:id="rId16"/>
    <p:sldId id="315"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97AE1D-61D3-4710-AC7D-C6B4780D7169}">
  <a:tblStyle styleId="{2697AE1D-61D3-4710-AC7D-C6B4780D71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58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837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007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773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087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851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76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da63420e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da63420e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note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da63420e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da63420e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18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da63420e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da63420e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0897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234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35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327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39d4bae0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39d4bae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880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928650"/>
            <a:ext cx="3621900" cy="23718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000"/>
              <a:buNone/>
              <a:defRPr sz="5500" b="1">
                <a:solidFill>
                  <a:schemeClr val="accent2"/>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10" name="Google Shape;10;p2"/>
          <p:cNvSpPr txBox="1">
            <a:spLocks noGrp="1"/>
          </p:cNvSpPr>
          <p:nvPr>
            <p:ph type="subTitle" idx="1"/>
          </p:nvPr>
        </p:nvSpPr>
        <p:spPr>
          <a:xfrm>
            <a:off x="713100" y="3516200"/>
            <a:ext cx="2535000" cy="60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800"/>
              <a:buNone/>
              <a:defRPr sz="1600">
                <a:solidFill>
                  <a:schemeClr val="lt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4125" y="1873650"/>
            <a:ext cx="3451200" cy="88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000">
                <a:solidFill>
                  <a:schemeClr val="accent3"/>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714125" y="2634675"/>
            <a:ext cx="3163500" cy="117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14" name="Google Shape;14;p3"/>
          <p:cNvSpPr txBox="1">
            <a:spLocks noGrp="1"/>
          </p:cNvSpPr>
          <p:nvPr>
            <p:ph type="title" idx="2" hasCustomPrompt="1"/>
          </p:nvPr>
        </p:nvSpPr>
        <p:spPr>
          <a:xfrm>
            <a:off x="714125" y="1338225"/>
            <a:ext cx="984900" cy="579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4200"/>
              <a:buNone/>
              <a:defRPr sz="4000">
                <a:solidFill>
                  <a:schemeClr val="dk2"/>
                </a:solidFill>
              </a:defRPr>
            </a:lvl1pPr>
            <a:lvl2pPr lvl="1" algn="ctr" rtl="0">
              <a:spcBef>
                <a:spcPts val="0"/>
              </a:spcBef>
              <a:spcAft>
                <a:spcPts val="0"/>
              </a:spcAft>
              <a:buClr>
                <a:schemeClr val="accent5"/>
              </a:buClr>
              <a:buSzPts val="6000"/>
              <a:buNone/>
              <a:defRPr sz="6000">
                <a:solidFill>
                  <a:schemeClr val="accent5"/>
                </a:solidFill>
              </a:defRPr>
            </a:lvl2pPr>
            <a:lvl3pPr lvl="2" algn="ctr" rtl="0">
              <a:spcBef>
                <a:spcPts val="0"/>
              </a:spcBef>
              <a:spcAft>
                <a:spcPts val="0"/>
              </a:spcAft>
              <a:buClr>
                <a:schemeClr val="accent5"/>
              </a:buClr>
              <a:buSzPts val="6000"/>
              <a:buNone/>
              <a:defRPr sz="6000">
                <a:solidFill>
                  <a:schemeClr val="accent5"/>
                </a:solidFill>
              </a:defRPr>
            </a:lvl3pPr>
            <a:lvl4pPr lvl="3" algn="ctr" rtl="0">
              <a:spcBef>
                <a:spcPts val="0"/>
              </a:spcBef>
              <a:spcAft>
                <a:spcPts val="0"/>
              </a:spcAft>
              <a:buClr>
                <a:schemeClr val="accent5"/>
              </a:buClr>
              <a:buSzPts val="6000"/>
              <a:buNone/>
              <a:defRPr sz="6000">
                <a:solidFill>
                  <a:schemeClr val="accent5"/>
                </a:solidFill>
              </a:defRPr>
            </a:lvl4pPr>
            <a:lvl5pPr lvl="4" algn="ctr" rtl="0">
              <a:spcBef>
                <a:spcPts val="0"/>
              </a:spcBef>
              <a:spcAft>
                <a:spcPts val="0"/>
              </a:spcAft>
              <a:buClr>
                <a:schemeClr val="accent5"/>
              </a:buClr>
              <a:buSzPts val="6000"/>
              <a:buNone/>
              <a:defRPr sz="6000">
                <a:solidFill>
                  <a:schemeClr val="accent5"/>
                </a:solidFill>
              </a:defRPr>
            </a:lvl5pPr>
            <a:lvl6pPr lvl="5" algn="ctr" rtl="0">
              <a:spcBef>
                <a:spcPts val="0"/>
              </a:spcBef>
              <a:spcAft>
                <a:spcPts val="0"/>
              </a:spcAft>
              <a:buClr>
                <a:schemeClr val="accent5"/>
              </a:buClr>
              <a:buSzPts val="6000"/>
              <a:buNone/>
              <a:defRPr sz="6000">
                <a:solidFill>
                  <a:schemeClr val="accent5"/>
                </a:solidFill>
              </a:defRPr>
            </a:lvl6pPr>
            <a:lvl7pPr lvl="6" algn="ctr" rtl="0">
              <a:spcBef>
                <a:spcPts val="0"/>
              </a:spcBef>
              <a:spcAft>
                <a:spcPts val="0"/>
              </a:spcAft>
              <a:buClr>
                <a:schemeClr val="accent5"/>
              </a:buClr>
              <a:buSzPts val="6000"/>
              <a:buNone/>
              <a:defRPr sz="6000">
                <a:solidFill>
                  <a:schemeClr val="accent5"/>
                </a:solidFill>
              </a:defRPr>
            </a:lvl7pPr>
            <a:lvl8pPr lvl="7" algn="ctr" rtl="0">
              <a:spcBef>
                <a:spcPts val="0"/>
              </a:spcBef>
              <a:spcAft>
                <a:spcPts val="0"/>
              </a:spcAft>
              <a:buClr>
                <a:schemeClr val="accent5"/>
              </a:buClr>
              <a:buSzPts val="6000"/>
              <a:buNone/>
              <a:defRPr sz="6000">
                <a:solidFill>
                  <a:schemeClr val="accent5"/>
                </a:solidFill>
              </a:defRPr>
            </a:lvl8pPr>
            <a:lvl9pPr lvl="8" algn="ctr" rtl="0">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Description">
  <p:cSld name="SECTION_HEADER_1_1">
    <p:bg>
      <p:bgPr>
        <a:solidFill>
          <a:schemeClr val="lt2"/>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subTitle" idx="1"/>
          </p:nvPr>
        </p:nvSpPr>
        <p:spPr>
          <a:xfrm>
            <a:off x="713100" y="2405100"/>
            <a:ext cx="2887500" cy="117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59" name="Google Shape;59;p13"/>
          <p:cNvSpPr txBox="1">
            <a:spLocks noGrp="1"/>
          </p:cNvSpPr>
          <p:nvPr>
            <p:ph type="title"/>
          </p:nvPr>
        </p:nvSpPr>
        <p:spPr>
          <a:xfrm>
            <a:off x="714125" y="1566900"/>
            <a:ext cx="3105600" cy="885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000" b="1">
                <a:solidFill>
                  <a:schemeClr val="accent3"/>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a:endParaRPr/>
          </a:p>
        </p:txBody>
      </p:sp>
      <p:sp>
        <p:nvSpPr>
          <p:cNvPr id="60" name="Google Shape;60;p13"/>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ato"/>
              <a:buNone/>
              <a:defRPr sz="2800" b="1">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4"/>
        <p:cNvGrpSpPr/>
        <p:nvPr/>
      </p:nvGrpSpPr>
      <p:grpSpPr>
        <a:xfrm>
          <a:off x="0" y="0"/>
          <a:ext cx="0" cy="0"/>
          <a:chOff x="0" y="0"/>
          <a:chExt cx="0" cy="0"/>
        </a:xfrm>
      </p:grpSpPr>
      <p:sp>
        <p:nvSpPr>
          <p:cNvPr id="305" name="Google Shape;305;p51"/>
          <p:cNvSpPr txBox="1">
            <a:spLocks noGrp="1"/>
          </p:cNvSpPr>
          <p:nvPr>
            <p:ph type="ctrTitle"/>
          </p:nvPr>
        </p:nvSpPr>
        <p:spPr>
          <a:xfrm>
            <a:off x="578499" y="630674"/>
            <a:ext cx="5458408" cy="12354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b="1" i="1" dirty="0">
                <a:effectLst/>
                <a:latin typeface="Calibri" panose="020F0502020204030204" pitchFamily="34" charset="0"/>
                <a:ea typeface="Calibri" panose="020F0502020204030204" pitchFamily="34" charset="0"/>
              </a:rPr>
              <a:t>Home Security System </a:t>
            </a:r>
            <a:endParaRPr sz="4400" dirty="0"/>
          </a:p>
        </p:txBody>
      </p:sp>
      <p:sp>
        <p:nvSpPr>
          <p:cNvPr id="306" name="Google Shape;306;p51"/>
          <p:cNvSpPr txBox="1">
            <a:spLocks noGrp="1"/>
          </p:cNvSpPr>
          <p:nvPr>
            <p:ph type="subTitle" idx="1"/>
          </p:nvPr>
        </p:nvSpPr>
        <p:spPr>
          <a:xfrm>
            <a:off x="701785" y="2276669"/>
            <a:ext cx="4288108" cy="21460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latin typeface="Calibri" panose="020F0502020204030204" pitchFamily="34" charset="0"/>
                <a:cs typeface="Calibri" panose="020F0502020204030204" pitchFamily="34" charset="0"/>
              </a:rPr>
              <a:t>Name :                                                     ID:  </a:t>
            </a:r>
          </a:p>
          <a:p>
            <a:pPr marL="0" lvl="0" indent="0" algn="just" rtl="0">
              <a:spcBef>
                <a:spcPts val="0"/>
              </a:spcBef>
              <a:spcAft>
                <a:spcPts val="0"/>
              </a:spcAft>
              <a:buNone/>
            </a:pPr>
            <a:r>
              <a:rPr lang="en-US" dirty="0">
                <a:effectLst/>
                <a:latin typeface="Calibri" panose="020F0502020204030204" pitchFamily="34" charset="0"/>
                <a:ea typeface="Calibri" panose="020F0502020204030204" pitchFamily="34" charset="0"/>
                <a:cs typeface="Calibri" panose="020F0502020204030204" pitchFamily="34" charset="0"/>
              </a:rPr>
              <a:t>Md. </a:t>
            </a:r>
            <a:r>
              <a:rPr lang="en-US" dirty="0" err="1">
                <a:effectLst/>
                <a:latin typeface="Calibri" panose="020F0502020204030204" pitchFamily="34" charset="0"/>
                <a:ea typeface="Calibri" panose="020F0502020204030204" pitchFamily="34" charset="0"/>
                <a:cs typeface="Calibri" panose="020F0502020204030204" pitchFamily="34" charset="0"/>
              </a:rPr>
              <a:t>Shahariar</a:t>
            </a:r>
            <a:r>
              <a:rPr lang="en-US" dirty="0">
                <a:effectLst/>
                <a:latin typeface="Calibri" panose="020F0502020204030204" pitchFamily="34" charset="0"/>
                <a:ea typeface="Calibri" panose="020F0502020204030204" pitchFamily="34" charset="0"/>
                <a:cs typeface="Calibri" panose="020F0502020204030204" pitchFamily="34" charset="0"/>
              </a:rPr>
              <a:t> Karim </a:t>
            </a:r>
            <a:r>
              <a:rPr lang="en-US" dirty="0" err="1">
                <a:effectLst/>
                <a:latin typeface="Calibri" panose="020F0502020204030204" pitchFamily="34" charset="0"/>
                <a:ea typeface="Calibri" panose="020F0502020204030204" pitchFamily="34" charset="0"/>
                <a:cs typeface="Calibri" panose="020F0502020204030204" pitchFamily="34" charset="0"/>
              </a:rPr>
              <a:t>Badhon</a:t>
            </a:r>
            <a:r>
              <a:rPr lang="en-US" dirty="0">
                <a:effectLst/>
                <a:latin typeface="Calibri" panose="020F0502020204030204" pitchFamily="34" charset="0"/>
                <a:ea typeface="Calibri" panose="020F0502020204030204" pitchFamily="34" charset="0"/>
                <a:cs typeface="Calibri" panose="020F0502020204030204" pitchFamily="34" charset="0"/>
              </a:rPr>
              <a:t>              180104004</a:t>
            </a:r>
          </a:p>
          <a:p>
            <a:pPr marL="0" lvl="0" indent="0" algn="just" rtl="0">
              <a:spcBef>
                <a:spcPts val="0"/>
              </a:spcBef>
              <a:spcAft>
                <a:spcPts val="0"/>
              </a:spcAft>
              <a:buNone/>
            </a:pPr>
            <a:r>
              <a:rPr lang="en-US" dirty="0">
                <a:effectLst/>
                <a:latin typeface="Calibri" panose="020F0502020204030204" pitchFamily="34" charset="0"/>
                <a:ea typeface="Calibri" panose="020F0502020204030204" pitchFamily="34" charset="0"/>
                <a:cs typeface="Calibri" panose="020F0502020204030204" pitchFamily="34" charset="0"/>
              </a:rPr>
              <a:t>Ameer Talha 	                   </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180104036</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just" rtl="0">
              <a:spcBef>
                <a:spcPts val="0"/>
              </a:spcBef>
              <a:spcAft>
                <a:spcPts val="0"/>
              </a:spcAft>
              <a:buNone/>
            </a:pPr>
            <a:r>
              <a:rPr lang="en-US" dirty="0">
                <a:effectLst/>
                <a:latin typeface="Calibri" panose="020F0502020204030204" pitchFamily="34" charset="0"/>
                <a:ea typeface="Calibri" panose="020F0502020204030204" pitchFamily="34" charset="0"/>
                <a:cs typeface="Calibri" panose="020F0502020204030204" pitchFamily="34" charset="0"/>
              </a:rPr>
              <a:t>Sheikh MD Rezone Ullah                      180104037</a:t>
            </a:r>
          </a:p>
          <a:p>
            <a:pPr marL="0" lvl="0" indent="0" algn="just" rtl="0">
              <a:spcBef>
                <a:spcPts val="0"/>
              </a:spcBef>
              <a:spcAft>
                <a:spcPts val="0"/>
              </a:spcAft>
              <a:buNone/>
            </a:pPr>
            <a:r>
              <a:rPr lang="en-US" dirty="0">
                <a:effectLst/>
                <a:latin typeface="Calibri" panose="020F0502020204030204" pitchFamily="34" charset="0"/>
                <a:ea typeface="Calibri" panose="020F0502020204030204" pitchFamily="34" charset="0"/>
                <a:cs typeface="Calibri" panose="020F0502020204030204" pitchFamily="34" charset="0"/>
              </a:rPr>
              <a:t>Samin Ul Alam                                        180104043</a:t>
            </a:r>
            <a:endParaRPr dirty="0">
              <a:latin typeface="Calibri" panose="020F0502020204030204" pitchFamily="34" charset="0"/>
              <a:cs typeface="Calibri" panose="020F0502020204030204" pitchFamily="34" charset="0"/>
            </a:endParaRPr>
          </a:p>
        </p:txBody>
      </p:sp>
      <p:sp>
        <p:nvSpPr>
          <p:cNvPr id="308" name="Google Shape;308;p51"/>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1"/>
          <p:cNvSpPr/>
          <p:nvPr/>
        </p:nvSpPr>
        <p:spPr>
          <a:xfrm>
            <a:off x="3395390" y="3911926"/>
            <a:ext cx="1175100" cy="12018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1"/>
          <p:cNvSpPr/>
          <p:nvPr/>
        </p:nvSpPr>
        <p:spPr>
          <a:xfrm>
            <a:off x="6404550" y="3686925"/>
            <a:ext cx="897600" cy="9180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Icon&#10;&#10;Description automatically generated">
            <a:extLst>
              <a:ext uri="{FF2B5EF4-FFF2-40B4-BE49-F238E27FC236}">
                <a16:creationId xmlns:a16="http://schemas.microsoft.com/office/drawing/2014/main" id="{148EE57F-1990-4D27-B804-F01D093FFBEF}"/>
              </a:ext>
            </a:extLst>
          </p:cNvPr>
          <p:cNvPicPr>
            <a:picLocks noChangeAspect="1"/>
          </p:cNvPicPr>
          <p:nvPr/>
        </p:nvPicPr>
        <p:blipFill>
          <a:blip r:embed="rId3"/>
          <a:stretch>
            <a:fillRect/>
          </a:stretch>
        </p:blipFill>
        <p:spPr>
          <a:xfrm>
            <a:off x="5104967" y="1398742"/>
            <a:ext cx="3906760" cy="31140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4" name="Google Shape;424;p59"/>
          <p:cNvSpPr txBox="1">
            <a:spLocks noGrp="1"/>
          </p:cNvSpPr>
          <p:nvPr>
            <p:ph type="subTitle" idx="1"/>
          </p:nvPr>
        </p:nvSpPr>
        <p:spPr>
          <a:xfrm>
            <a:off x="681135" y="1800807"/>
            <a:ext cx="3890865" cy="2032201"/>
          </a:xfrm>
          <a:prstGeom prst="rect">
            <a:avLst/>
          </a:prstGeom>
        </p:spPr>
        <p:txBody>
          <a:bodyPr spcFirstLastPara="1" wrap="square" lIns="91425" tIns="91425" rIns="91425" bIns="91425" anchor="ctr" anchorCtr="0">
            <a:noAutofit/>
          </a:bodyPr>
          <a:lstStyle/>
          <a:p>
            <a:pPr marL="0"/>
            <a:r>
              <a:rPr lang="en-US" sz="1800" dirty="0">
                <a:effectLst/>
                <a:latin typeface="Calibri" panose="020F0502020204030204" pitchFamily="34" charset="0"/>
                <a:ea typeface="Calibri" panose="020F0502020204030204" pitchFamily="34" charset="0"/>
              </a:rPr>
              <a:t>Servo controls the movement of door to be opened or closed.</a:t>
            </a:r>
          </a:p>
          <a:p>
            <a:pPr marL="0" marR="0">
              <a:spcBef>
                <a:spcPts val="0"/>
              </a:spcBef>
              <a:spcAft>
                <a:spcPts val="0"/>
              </a:spcAft>
            </a:pPr>
            <a:endParaRPr lang="en-US" sz="1050" dirty="0">
              <a:effectLst/>
              <a:latin typeface="Calibri" panose="020F0502020204030204" pitchFamily="34" charset="0"/>
              <a:ea typeface="Calibri" panose="020F0502020204030204" pitchFamily="34" charset="0"/>
            </a:endParaRPr>
          </a:p>
        </p:txBody>
      </p:sp>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4290826" y="3040980"/>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3;p59">
            <a:extLst>
              <a:ext uri="{FF2B5EF4-FFF2-40B4-BE49-F238E27FC236}">
                <a16:creationId xmlns:a16="http://schemas.microsoft.com/office/drawing/2014/main" id="{CF2951D4-C7E6-425B-ACBA-B71A8843074C}"/>
              </a:ext>
            </a:extLst>
          </p:cNvPr>
          <p:cNvSpPr txBox="1">
            <a:spLocks/>
          </p:cNvSpPr>
          <p:nvPr/>
        </p:nvSpPr>
        <p:spPr>
          <a:xfrm>
            <a:off x="681135" y="1091681"/>
            <a:ext cx="5290457" cy="9237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marR="0" lvl="0">
              <a:spcBef>
                <a:spcPts val="1180"/>
              </a:spcBef>
              <a:spcAft>
                <a:spcPts val="0"/>
              </a:spcAft>
              <a:buSzPts val="1400"/>
              <a:tabLst>
                <a:tab pos="509905" algn="l"/>
              </a:tabLst>
            </a:pPr>
            <a:r>
              <a:rPr lang="en-US" sz="3200" dirty="0">
                <a:effectLst/>
                <a:latin typeface="Calibri" panose="020F0502020204030204" pitchFamily="34" charset="0"/>
                <a:ea typeface="Calibri" panose="020F0502020204030204" pitchFamily="34" charset="0"/>
              </a:rPr>
              <a:t>Servo</a:t>
            </a:r>
            <a:endParaRPr lang="en-US" sz="3200" dirty="0">
              <a:solidFill>
                <a:schemeClr val="bg1"/>
              </a:solidFill>
              <a:effectLst/>
              <a:latin typeface="Calibri" panose="020F0502020204030204" pitchFamily="34" charset="0"/>
              <a:ea typeface="Arial" panose="020B0604020202020204" pitchFamily="34" charset="0"/>
            </a:endParaRPr>
          </a:p>
        </p:txBody>
      </p:sp>
      <p:pic>
        <p:nvPicPr>
          <p:cNvPr id="3" name="Picture 2" descr="A picture containing projector&#10;&#10;Description automatically generated">
            <a:extLst>
              <a:ext uri="{FF2B5EF4-FFF2-40B4-BE49-F238E27FC236}">
                <a16:creationId xmlns:a16="http://schemas.microsoft.com/office/drawing/2014/main" id="{F564F8A9-C3FE-4BBA-BD7B-4C8AFEADB38B}"/>
              </a:ext>
            </a:extLst>
          </p:cNvPr>
          <p:cNvPicPr>
            <a:picLocks noChangeAspect="1"/>
          </p:cNvPicPr>
          <p:nvPr/>
        </p:nvPicPr>
        <p:blipFill>
          <a:blip r:embed="rId3"/>
          <a:stretch>
            <a:fillRect/>
          </a:stretch>
        </p:blipFill>
        <p:spPr>
          <a:xfrm rot="314524">
            <a:off x="4156204" y="1138334"/>
            <a:ext cx="4858356" cy="3741575"/>
          </a:xfrm>
          <a:prstGeom prst="rect">
            <a:avLst/>
          </a:prstGeom>
        </p:spPr>
      </p:pic>
    </p:spTree>
    <p:extLst>
      <p:ext uri="{BB962C8B-B14F-4D97-AF65-F5344CB8AC3E}">
        <p14:creationId xmlns:p14="http://schemas.microsoft.com/office/powerpoint/2010/main" val="219915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4" name="Google Shape;424;p59"/>
          <p:cNvSpPr txBox="1">
            <a:spLocks noGrp="1"/>
          </p:cNvSpPr>
          <p:nvPr>
            <p:ph type="subTitle" idx="1"/>
          </p:nvPr>
        </p:nvSpPr>
        <p:spPr>
          <a:xfrm>
            <a:off x="681135" y="1800807"/>
            <a:ext cx="3890865" cy="2681159"/>
          </a:xfrm>
          <a:prstGeom prst="rect">
            <a:avLst/>
          </a:prstGeom>
        </p:spPr>
        <p:txBody>
          <a:bodyPr spcFirstLastPara="1" wrap="square" lIns="91425" tIns="91425" rIns="91425" bIns="91425" anchor="ctr" anchorCtr="0">
            <a:noAutofit/>
          </a:bodyPr>
          <a:lstStyle/>
          <a:p>
            <a:pPr marL="0"/>
            <a:r>
              <a:rPr lang="en-US" sz="1800" b="0" kern="0" dirty="0">
                <a:effectLst/>
                <a:latin typeface="Calibri" panose="020F0502020204030204" pitchFamily="34" charset="0"/>
                <a:ea typeface="Calibri" panose="020F0502020204030204" pitchFamily="34" charset="0"/>
              </a:rPr>
              <a:t>Buzzer rings for the consequence of unwanted event.</a:t>
            </a:r>
            <a:endParaRPr lang="en-US" sz="1800" b="1" kern="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050" dirty="0">
              <a:effectLst/>
              <a:latin typeface="Calibri" panose="020F0502020204030204" pitchFamily="34" charset="0"/>
              <a:ea typeface="Calibri" panose="020F0502020204030204" pitchFamily="34" charset="0"/>
            </a:endParaRPr>
          </a:p>
        </p:txBody>
      </p:sp>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4290826" y="3040980"/>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3;p59">
            <a:extLst>
              <a:ext uri="{FF2B5EF4-FFF2-40B4-BE49-F238E27FC236}">
                <a16:creationId xmlns:a16="http://schemas.microsoft.com/office/drawing/2014/main" id="{CF2951D4-C7E6-425B-ACBA-B71A8843074C}"/>
              </a:ext>
            </a:extLst>
          </p:cNvPr>
          <p:cNvSpPr txBox="1">
            <a:spLocks/>
          </p:cNvSpPr>
          <p:nvPr/>
        </p:nvSpPr>
        <p:spPr>
          <a:xfrm>
            <a:off x="681135" y="1045029"/>
            <a:ext cx="5290457" cy="1057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marR="0" lvl="0">
              <a:spcBef>
                <a:spcPts val="1180"/>
              </a:spcBef>
              <a:spcAft>
                <a:spcPts val="0"/>
              </a:spcAft>
              <a:buSzPts val="1400"/>
              <a:tabLst>
                <a:tab pos="509905" algn="l"/>
              </a:tabLst>
            </a:pPr>
            <a:r>
              <a:rPr lang="en-US" sz="3200" dirty="0">
                <a:effectLst/>
                <a:latin typeface="Calibri" panose="020F0502020204030204" pitchFamily="34" charset="0"/>
                <a:ea typeface="Calibri" panose="020F0502020204030204" pitchFamily="34" charset="0"/>
              </a:rPr>
              <a:t>Buzzer</a:t>
            </a:r>
            <a:endParaRPr lang="en-US" sz="3200" dirty="0">
              <a:solidFill>
                <a:schemeClr val="bg1"/>
              </a:solidFill>
              <a:effectLst/>
              <a:latin typeface="Calibri" panose="020F0502020204030204" pitchFamily="34" charset="0"/>
              <a:ea typeface="Arial" panose="020B0604020202020204" pitchFamily="34" charset="0"/>
            </a:endParaRPr>
          </a:p>
        </p:txBody>
      </p:sp>
      <p:pic>
        <p:nvPicPr>
          <p:cNvPr id="4" name="Picture 3" descr="A picture containing dark&#10;&#10;Description automatically generated">
            <a:extLst>
              <a:ext uri="{FF2B5EF4-FFF2-40B4-BE49-F238E27FC236}">
                <a16:creationId xmlns:a16="http://schemas.microsoft.com/office/drawing/2014/main" id="{50749460-90ED-43CE-8BEF-A40D664A07F1}"/>
              </a:ext>
            </a:extLst>
          </p:cNvPr>
          <p:cNvPicPr>
            <a:picLocks noChangeAspect="1"/>
          </p:cNvPicPr>
          <p:nvPr/>
        </p:nvPicPr>
        <p:blipFill>
          <a:blip r:embed="rId3"/>
          <a:stretch>
            <a:fillRect/>
          </a:stretch>
        </p:blipFill>
        <p:spPr>
          <a:xfrm rot="10101489">
            <a:off x="5393928" y="982695"/>
            <a:ext cx="2952729" cy="3489590"/>
          </a:xfrm>
          <a:prstGeom prst="rect">
            <a:avLst/>
          </a:prstGeom>
        </p:spPr>
      </p:pic>
    </p:spTree>
    <p:extLst>
      <p:ext uri="{BB962C8B-B14F-4D97-AF65-F5344CB8AC3E}">
        <p14:creationId xmlns:p14="http://schemas.microsoft.com/office/powerpoint/2010/main" val="3459723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4" name="Google Shape;424;p59"/>
          <p:cNvSpPr txBox="1">
            <a:spLocks noGrp="1"/>
          </p:cNvSpPr>
          <p:nvPr>
            <p:ph type="subTitle" idx="1"/>
          </p:nvPr>
        </p:nvSpPr>
        <p:spPr>
          <a:xfrm>
            <a:off x="681135" y="1800808"/>
            <a:ext cx="3890865" cy="2260342"/>
          </a:xfrm>
          <a:prstGeom prst="rect">
            <a:avLst/>
          </a:prstGeom>
        </p:spPr>
        <p:txBody>
          <a:bodyPr spcFirstLastPara="1" wrap="square" lIns="91425" tIns="91425" rIns="91425" bIns="91425" anchor="ctr" anchorCtr="0">
            <a:no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PIR Sensor senses any movement of unwanted intruder</a:t>
            </a:r>
            <a:endParaRPr lang="en-US" sz="1050" dirty="0">
              <a:effectLst/>
              <a:latin typeface="Calibri" panose="020F0502020204030204" pitchFamily="34" charset="0"/>
              <a:ea typeface="Calibri" panose="020F0502020204030204" pitchFamily="34" charset="0"/>
            </a:endParaRPr>
          </a:p>
        </p:txBody>
      </p:sp>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4290826" y="3040980"/>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3;p59">
            <a:extLst>
              <a:ext uri="{FF2B5EF4-FFF2-40B4-BE49-F238E27FC236}">
                <a16:creationId xmlns:a16="http://schemas.microsoft.com/office/drawing/2014/main" id="{CF2951D4-C7E6-425B-ACBA-B71A8843074C}"/>
              </a:ext>
            </a:extLst>
          </p:cNvPr>
          <p:cNvSpPr txBox="1">
            <a:spLocks/>
          </p:cNvSpPr>
          <p:nvPr/>
        </p:nvSpPr>
        <p:spPr>
          <a:xfrm>
            <a:off x="681135" y="1082351"/>
            <a:ext cx="5290457" cy="9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marR="0" lvl="0">
              <a:spcBef>
                <a:spcPts val="1180"/>
              </a:spcBef>
              <a:spcAft>
                <a:spcPts val="0"/>
              </a:spcAft>
              <a:buSzPts val="1400"/>
              <a:tabLst>
                <a:tab pos="509905" algn="l"/>
              </a:tabLst>
            </a:pPr>
            <a:r>
              <a:rPr lang="en-US" sz="3200" dirty="0">
                <a:effectLst/>
                <a:latin typeface="Calibri" panose="020F0502020204030204" pitchFamily="34" charset="0"/>
                <a:ea typeface="Calibri" panose="020F0502020204030204" pitchFamily="34" charset="0"/>
              </a:rPr>
              <a:t>PIR Sensor</a:t>
            </a:r>
            <a:endParaRPr lang="en-US" sz="3200" dirty="0">
              <a:solidFill>
                <a:schemeClr val="bg1"/>
              </a:solidFill>
              <a:effectLst/>
              <a:latin typeface="Calibri" panose="020F0502020204030204" pitchFamily="34" charset="0"/>
              <a:ea typeface="Arial" panose="020B0604020202020204" pitchFamily="34" charset="0"/>
            </a:endParaRPr>
          </a:p>
        </p:txBody>
      </p:sp>
      <p:pic>
        <p:nvPicPr>
          <p:cNvPr id="3" name="Picture 2" descr="A close-up of a toy&#10;&#10;Description automatically generated with low confidence">
            <a:extLst>
              <a:ext uri="{FF2B5EF4-FFF2-40B4-BE49-F238E27FC236}">
                <a16:creationId xmlns:a16="http://schemas.microsoft.com/office/drawing/2014/main" id="{DE7C6513-C29F-409A-B41E-47FA24175DD3}"/>
              </a:ext>
            </a:extLst>
          </p:cNvPr>
          <p:cNvPicPr>
            <a:picLocks noChangeAspect="1"/>
          </p:cNvPicPr>
          <p:nvPr/>
        </p:nvPicPr>
        <p:blipFill>
          <a:blip r:embed="rId3"/>
          <a:stretch>
            <a:fillRect/>
          </a:stretch>
        </p:blipFill>
        <p:spPr>
          <a:xfrm rot="435851">
            <a:off x="4572000" y="966082"/>
            <a:ext cx="4163808" cy="3671232"/>
          </a:xfrm>
          <a:prstGeom prst="rect">
            <a:avLst/>
          </a:prstGeom>
        </p:spPr>
      </p:pic>
    </p:spTree>
    <p:extLst>
      <p:ext uri="{BB962C8B-B14F-4D97-AF65-F5344CB8AC3E}">
        <p14:creationId xmlns:p14="http://schemas.microsoft.com/office/powerpoint/2010/main" val="2982739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3959528" y="3045499"/>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4;p59">
            <a:extLst>
              <a:ext uri="{FF2B5EF4-FFF2-40B4-BE49-F238E27FC236}">
                <a16:creationId xmlns:a16="http://schemas.microsoft.com/office/drawing/2014/main" id="{85C98846-007A-439A-A485-BFE10FE5C8F8}"/>
              </a:ext>
            </a:extLst>
          </p:cNvPr>
          <p:cNvSpPr txBox="1">
            <a:spLocks/>
          </p:cNvSpPr>
          <p:nvPr/>
        </p:nvSpPr>
        <p:spPr>
          <a:xfrm>
            <a:off x="713100" y="1955036"/>
            <a:ext cx="3653627" cy="2180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9pPr>
          </a:lstStyle>
          <a:p>
            <a:pPr marL="0" lvl="0" indent="0" algn="just" rtl="0">
              <a:spcBef>
                <a:spcPts val="0"/>
              </a:spcBef>
              <a:spcAft>
                <a:spcPts val="0"/>
              </a:spcAft>
              <a:buNone/>
            </a:pPr>
            <a:r>
              <a:rPr lang="en-US" sz="1800" i="0" dirty="0">
                <a:solidFill>
                  <a:schemeClr val="bg1"/>
                </a:solidFill>
                <a:effectLst/>
                <a:latin typeface="Calibri" panose="020F0502020204030204" pitchFamily="34" charset="0"/>
                <a:cs typeface="Calibri" panose="020F0502020204030204" pitchFamily="34" charset="0"/>
              </a:rPr>
              <a:t>Jumper cables </a:t>
            </a:r>
            <a:r>
              <a:rPr lang="en-US" sz="1800" dirty="0">
                <a:solidFill>
                  <a:schemeClr val="bg1"/>
                </a:solidFill>
                <a:latin typeface="Calibri" panose="020F0502020204030204" pitchFamily="34" charset="0"/>
                <a:cs typeface="Calibri" panose="020F0502020204030204" pitchFamily="34" charset="0"/>
              </a:rPr>
              <a:t>are</a:t>
            </a:r>
            <a:r>
              <a:rPr lang="en-US" sz="1800" i="0" dirty="0">
                <a:solidFill>
                  <a:schemeClr val="bg1"/>
                </a:solidFill>
                <a:effectLst/>
                <a:latin typeface="Calibri" panose="020F0502020204030204" pitchFamily="34" charset="0"/>
                <a:cs typeface="Calibri" panose="020F0502020204030204" pitchFamily="34" charset="0"/>
              </a:rPr>
              <a:t> smaller and more bendable corrugated cable which is used to connect antennas and other components to network cabling.</a:t>
            </a:r>
            <a:endParaRPr lang="en-US" sz="1800" dirty="0">
              <a:solidFill>
                <a:schemeClr val="bg1"/>
              </a:solidFill>
              <a:latin typeface="Calibri" panose="020F0502020204030204" pitchFamily="34" charset="0"/>
              <a:cs typeface="Calibri" panose="020F0502020204030204" pitchFamily="34" charset="0"/>
            </a:endParaRPr>
          </a:p>
        </p:txBody>
      </p:sp>
      <p:pic>
        <p:nvPicPr>
          <p:cNvPr id="5" name="Picture 4" descr="A picture containing striped&#10;&#10;Description automatically generated">
            <a:extLst>
              <a:ext uri="{FF2B5EF4-FFF2-40B4-BE49-F238E27FC236}">
                <a16:creationId xmlns:a16="http://schemas.microsoft.com/office/drawing/2014/main" id="{AC9D8893-FA4D-4322-8F47-19710BC1D9DE}"/>
              </a:ext>
            </a:extLst>
          </p:cNvPr>
          <p:cNvPicPr>
            <a:picLocks noChangeAspect="1"/>
          </p:cNvPicPr>
          <p:nvPr/>
        </p:nvPicPr>
        <p:blipFill>
          <a:blip r:embed="rId3"/>
          <a:stretch>
            <a:fillRect/>
          </a:stretch>
        </p:blipFill>
        <p:spPr>
          <a:xfrm>
            <a:off x="4480245" y="1484232"/>
            <a:ext cx="4083878" cy="2940427"/>
          </a:xfrm>
          <a:prstGeom prst="rect">
            <a:avLst/>
          </a:prstGeom>
          <a:ln>
            <a:noFill/>
          </a:ln>
          <a:effectLst>
            <a:outerShdw blurRad="190500" algn="tl" rotWithShape="0">
              <a:srgbClr val="000000">
                <a:alpha val="70000"/>
              </a:srgbClr>
            </a:outerShdw>
          </a:effectLst>
        </p:spPr>
      </p:pic>
      <p:sp>
        <p:nvSpPr>
          <p:cNvPr id="11" name="Google Shape;423;p59">
            <a:extLst>
              <a:ext uri="{FF2B5EF4-FFF2-40B4-BE49-F238E27FC236}">
                <a16:creationId xmlns:a16="http://schemas.microsoft.com/office/drawing/2014/main" id="{8A79B53C-3946-49CE-913C-7005B36A7AB6}"/>
              </a:ext>
            </a:extLst>
          </p:cNvPr>
          <p:cNvSpPr txBox="1">
            <a:spLocks/>
          </p:cNvSpPr>
          <p:nvPr/>
        </p:nvSpPr>
        <p:spPr>
          <a:xfrm>
            <a:off x="681135" y="1315615"/>
            <a:ext cx="4878491" cy="6115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r>
              <a:rPr lang="en-US" sz="2800" dirty="0">
                <a:effectLst/>
                <a:latin typeface="Calibri" panose="020F0502020204030204" pitchFamily="34" charset="0"/>
                <a:ea typeface="Arial" panose="020B0604020202020204" pitchFamily="34" charset="0"/>
              </a:rPr>
              <a:t>Jumper wire</a:t>
            </a:r>
            <a:endParaRPr lang="en-US" sz="2800" dirty="0"/>
          </a:p>
        </p:txBody>
      </p:sp>
    </p:spTree>
    <p:extLst>
      <p:ext uri="{BB962C8B-B14F-4D97-AF65-F5344CB8AC3E}">
        <p14:creationId xmlns:p14="http://schemas.microsoft.com/office/powerpoint/2010/main" val="3548021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3959528" y="3045499"/>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4;p59">
            <a:extLst>
              <a:ext uri="{FF2B5EF4-FFF2-40B4-BE49-F238E27FC236}">
                <a16:creationId xmlns:a16="http://schemas.microsoft.com/office/drawing/2014/main" id="{B0466F6A-FF1B-4500-B7DC-E2D121D5F32E}"/>
              </a:ext>
            </a:extLst>
          </p:cNvPr>
          <p:cNvSpPr txBox="1">
            <a:spLocks/>
          </p:cNvSpPr>
          <p:nvPr/>
        </p:nvSpPr>
        <p:spPr>
          <a:xfrm>
            <a:off x="713099" y="1800808"/>
            <a:ext cx="4355129" cy="21534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9pPr>
          </a:lstStyle>
          <a:p>
            <a:pPr marL="0" lvl="0" indent="0" algn="just" rtl="0">
              <a:spcBef>
                <a:spcPts val="0"/>
              </a:spcBef>
              <a:spcAft>
                <a:spcPts val="0"/>
              </a:spcAft>
              <a:buNone/>
            </a:pPr>
            <a:r>
              <a:rPr lang="en-US" sz="1800" dirty="0">
                <a:solidFill>
                  <a:schemeClr val="bg1"/>
                </a:solidFill>
                <a:latin typeface="Calibri" panose="020F0502020204030204" pitchFamily="34" charset="0"/>
                <a:cs typeface="Calibri" panose="020F0502020204030204" pitchFamily="34" charset="0"/>
              </a:rPr>
              <a:t>B</a:t>
            </a:r>
            <a:r>
              <a:rPr lang="en-US" sz="1800" i="0" dirty="0">
                <a:solidFill>
                  <a:schemeClr val="bg1"/>
                </a:solidFill>
                <a:effectLst/>
                <a:latin typeface="Calibri" panose="020F0502020204030204" pitchFamily="34" charset="0"/>
                <a:cs typeface="Calibri" panose="020F0502020204030204" pitchFamily="34" charset="0"/>
              </a:rPr>
              <a:t>readboard or protoboard is a construction base for prototyping of electronics.</a:t>
            </a:r>
            <a:endParaRPr lang="en-US" sz="1800" dirty="0">
              <a:solidFill>
                <a:schemeClr val="bg1"/>
              </a:solidFill>
              <a:latin typeface="Calibri" panose="020F0502020204030204" pitchFamily="34" charset="0"/>
              <a:cs typeface="Calibri" panose="020F0502020204030204" pitchFamily="34" charset="0"/>
            </a:endParaRPr>
          </a:p>
        </p:txBody>
      </p:sp>
      <p:sp>
        <p:nvSpPr>
          <p:cNvPr id="11" name="Google Shape;423;p59">
            <a:extLst>
              <a:ext uri="{FF2B5EF4-FFF2-40B4-BE49-F238E27FC236}">
                <a16:creationId xmlns:a16="http://schemas.microsoft.com/office/drawing/2014/main" id="{1D8C5F6C-6850-41D6-88E2-584A3F626BE7}"/>
              </a:ext>
            </a:extLst>
          </p:cNvPr>
          <p:cNvSpPr txBox="1">
            <a:spLocks/>
          </p:cNvSpPr>
          <p:nvPr/>
        </p:nvSpPr>
        <p:spPr>
          <a:xfrm>
            <a:off x="713100" y="1189267"/>
            <a:ext cx="4846525" cy="6115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a:spcBef>
                <a:spcPts val="1180"/>
              </a:spcBef>
              <a:buSzPts val="1400"/>
              <a:tabLst>
                <a:tab pos="509905" algn="l"/>
              </a:tabLst>
            </a:pPr>
            <a:r>
              <a:rPr lang="en-US" sz="3200" spc="-5" dirty="0">
                <a:effectLst/>
                <a:latin typeface="Calibri" panose="020F0502020204030204" pitchFamily="34" charset="0"/>
                <a:ea typeface="Arial" panose="020B0604020202020204" pitchFamily="34" charset="0"/>
              </a:rPr>
              <a:t>Breadboard</a:t>
            </a:r>
            <a:endParaRPr lang="en-US" sz="3200" dirty="0">
              <a:effectLst/>
              <a:latin typeface="Calibri" panose="020F0502020204030204" pitchFamily="34" charset="0"/>
              <a:ea typeface="Arial" panose="020B06040202020202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CA43F335-019C-44AD-96E4-22C9D8DAAC30}"/>
              </a:ext>
            </a:extLst>
          </p:cNvPr>
          <p:cNvPicPr>
            <a:picLocks noChangeAspect="1"/>
          </p:cNvPicPr>
          <p:nvPr/>
        </p:nvPicPr>
        <p:blipFill>
          <a:blip r:embed="rId3"/>
          <a:stretch>
            <a:fillRect/>
          </a:stretch>
        </p:blipFill>
        <p:spPr>
          <a:xfrm>
            <a:off x="5068229" y="1455576"/>
            <a:ext cx="3858900" cy="3368351"/>
          </a:xfrm>
          <a:prstGeom prst="rect">
            <a:avLst/>
          </a:prstGeom>
        </p:spPr>
      </p:pic>
    </p:spTree>
    <p:extLst>
      <p:ext uri="{BB962C8B-B14F-4D97-AF65-F5344CB8AC3E}">
        <p14:creationId xmlns:p14="http://schemas.microsoft.com/office/powerpoint/2010/main" val="105411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3959528" y="3045499"/>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4;p59">
            <a:extLst>
              <a:ext uri="{FF2B5EF4-FFF2-40B4-BE49-F238E27FC236}">
                <a16:creationId xmlns:a16="http://schemas.microsoft.com/office/drawing/2014/main" id="{67E15F53-E439-4D15-84EC-EC7DB7A438E2}"/>
              </a:ext>
            </a:extLst>
          </p:cNvPr>
          <p:cNvSpPr txBox="1">
            <a:spLocks/>
          </p:cNvSpPr>
          <p:nvPr/>
        </p:nvSpPr>
        <p:spPr>
          <a:xfrm>
            <a:off x="811762" y="1800808"/>
            <a:ext cx="3760237" cy="2519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600" b="0" i="0" u="none" strike="noStrike" cap="none">
                <a:solidFill>
                  <a:schemeClr val="lt1"/>
                </a:solidFill>
                <a:latin typeface="Open Sans"/>
                <a:ea typeface="Open Sans"/>
                <a:cs typeface="Open Sans"/>
                <a:sym typeface="Open Sans"/>
              </a:defRPr>
            </a:lvl9pPr>
          </a:lstStyle>
          <a:p>
            <a:pPr marL="0" lvl="0" indent="0" algn="just" rtl="0">
              <a:spcBef>
                <a:spcPts val="0"/>
              </a:spcBef>
              <a:spcAft>
                <a:spcPts val="0"/>
              </a:spcAft>
              <a:buNone/>
            </a:pPr>
            <a:endParaRPr lang="en-US" sz="1800" dirty="0">
              <a:solidFill>
                <a:schemeClr val="bg1"/>
              </a:solidFill>
              <a:latin typeface="Calibri" panose="020F0502020204030204" pitchFamily="34" charset="0"/>
              <a:cs typeface="Calibri" panose="020F0502020204030204" pitchFamily="34" charset="0"/>
            </a:endParaRPr>
          </a:p>
        </p:txBody>
      </p:sp>
      <p:sp>
        <p:nvSpPr>
          <p:cNvPr id="11" name="Google Shape;423;p59">
            <a:extLst>
              <a:ext uri="{FF2B5EF4-FFF2-40B4-BE49-F238E27FC236}">
                <a16:creationId xmlns:a16="http://schemas.microsoft.com/office/drawing/2014/main" id="{75A8E4D9-03B0-488D-96C6-ACBE9BFB8E16}"/>
              </a:ext>
            </a:extLst>
          </p:cNvPr>
          <p:cNvSpPr txBox="1">
            <a:spLocks/>
          </p:cNvSpPr>
          <p:nvPr/>
        </p:nvSpPr>
        <p:spPr>
          <a:xfrm>
            <a:off x="2903405" y="-29773"/>
            <a:ext cx="5630994" cy="659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marR="0" lvl="0">
              <a:spcBef>
                <a:spcPts val="1180"/>
              </a:spcBef>
              <a:spcAft>
                <a:spcPts val="0"/>
              </a:spcAft>
              <a:buSzPts val="1400"/>
              <a:tabLst>
                <a:tab pos="509905" algn="l"/>
              </a:tabLst>
            </a:pPr>
            <a:r>
              <a:rPr lang="en-US" sz="3200" dirty="0">
                <a:latin typeface="Calibri" panose="020F0502020204030204" pitchFamily="34" charset="0"/>
                <a:ea typeface="Arial" panose="020B0604020202020204" pitchFamily="34" charset="0"/>
              </a:rPr>
              <a:t>Proteus Design</a:t>
            </a:r>
            <a:endParaRPr lang="en-US" sz="3200" dirty="0">
              <a:effectLst/>
              <a:latin typeface="Calibri" panose="020F050202020403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950E761F-323F-4BA1-91CE-1C229C4F0674}"/>
              </a:ext>
            </a:extLst>
          </p:cNvPr>
          <p:cNvPicPr>
            <a:picLocks noChangeAspect="1"/>
          </p:cNvPicPr>
          <p:nvPr/>
        </p:nvPicPr>
        <p:blipFill>
          <a:blip r:embed="rId3"/>
          <a:stretch>
            <a:fillRect/>
          </a:stretch>
        </p:blipFill>
        <p:spPr>
          <a:xfrm>
            <a:off x="633984" y="823426"/>
            <a:ext cx="8193024" cy="4035732"/>
          </a:xfrm>
          <a:prstGeom prst="rect">
            <a:avLst/>
          </a:prstGeom>
        </p:spPr>
      </p:pic>
    </p:spTree>
    <p:extLst>
      <p:ext uri="{BB962C8B-B14F-4D97-AF65-F5344CB8AC3E}">
        <p14:creationId xmlns:p14="http://schemas.microsoft.com/office/powerpoint/2010/main" val="3508166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3;p59">
            <a:extLst>
              <a:ext uri="{FF2B5EF4-FFF2-40B4-BE49-F238E27FC236}">
                <a16:creationId xmlns:a16="http://schemas.microsoft.com/office/drawing/2014/main" id="{672740E0-FE7A-4FEA-8E2F-DAFBBC4924D5}"/>
              </a:ext>
            </a:extLst>
          </p:cNvPr>
          <p:cNvSpPr txBox="1">
            <a:spLocks/>
          </p:cNvSpPr>
          <p:nvPr/>
        </p:nvSpPr>
        <p:spPr>
          <a:xfrm>
            <a:off x="815736" y="1098626"/>
            <a:ext cx="4719871" cy="6115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marR="0" lvl="0">
              <a:spcBef>
                <a:spcPts val="1180"/>
              </a:spcBef>
              <a:spcAft>
                <a:spcPts val="0"/>
              </a:spcAft>
              <a:buSzPts val="1400"/>
              <a:tabLst>
                <a:tab pos="509905" algn="l"/>
              </a:tabLst>
            </a:pPr>
            <a:r>
              <a:rPr lang="en" sz="3600" dirty="0">
                <a:latin typeface="Calibri" panose="020F0502020204030204" pitchFamily="34" charset="0"/>
                <a:cs typeface="Calibri" panose="020F0502020204030204" pitchFamily="34" charset="0"/>
              </a:rPr>
              <a:t>Conclusions</a:t>
            </a:r>
            <a:endParaRPr lang="en-US" sz="3600" dirty="0">
              <a:effectLst/>
              <a:latin typeface="Calibri" panose="020F0502020204030204" pitchFamily="34" charset="0"/>
              <a:ea typeface="Arial" panose="020B060402020202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22D4F82F-72B7-4A26-8416-C93968F900FD}"/>
              </a:ext>
            </a:extLst>
          </p:cNvPr>
          <p:cNvSpPr txBox="1"/>
          <p:nvPr/>
        </p:nvSpPr>
        <p:spPr>
          <a:xfrm>
            <a:off x="815736" y="2005178"/>
            <a:ext cx="7404534" cy="1754326"/>
          </a:xfrm>
          <a:prstGeom prst="rect">
            <a:avLst/>
          </a:prstGeom>
          <a:noFill/>
        </p:spPr>
        <p:txBody>
          <a:bodyPr wrap="square">
            <a:spAutoFit/>
          </a:bodyPr>
          <a:lstStyle/>
          <a:p>
            <a:pPr marL="63500" marR="0" algn="just">
              <a:spcBef>
                <a:spcPts val="810"/>
              </a:spcBef>
              <a:spcAft>
                <a:spcPts val="0"/>
              </a:spcAft>
            </a:pPr>
            <a:r>
              <a:rPr lang="en-US" sz="1800" dirty="0">
                <a:solidFill>
                  <a:schemeClr val="bg1"/>
                </a:solidFill>
                <a:effectLst/>
                <a:latin typeface="Calibri" panose="020F0502020204030204" pitchFamily="34" charset="0"/>
                <a:ea typeface="Calibri" panose="020F0502020204030204" pitchFamily="34" charset="0"/>
              </a:rPr>
              <a:t>The sense of security and peace you gain with an alarm system is perhaps the greatest benefit of all. Next to being safe, the confidence of feeling safe will help you be a more productive, healthy, and focused person. When the value of security is elevated to the top of the collective priorities, it becomes a meta-frame, a reference point in relation to which other aspects of social life are articulated and organized. </a:t>
            </a:r>
            <a:endParaRPr lang="en-US" sz="1800" dirty="0">
              <a:solidFill>
                <a:schemeClr val="bg1"/>
              </a:solidFill>
            </a:endParaRPr>
          </a:p>
        </p:txBody>
      </p:sp>
    </p:spTree>
    <p:extLst>
      <p:ext uri="{BB962C8B-B14F-4D97-AF65-F5344CB8AC3E}">
        <p14:creationId xmlns:p14="http://schemas.microsoft.com/office/powerpoint/2010/main" val="3077040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9"/>
        <p:cNvGrpSpPr/>
        <p:nvPr/>
      </p:nvGrpSpPr>
      <p:grpSpPr>
        <a:xfrm>
          <a:off x="0" y="0"/>
          <a:ext cx="0" cy="0"/>
          <a:chOff x="0" y="0"/>
          <a:chExt cx="0" cy="0"/>
        </a:xfrm>
      </p:grpSpPr>
      <p:sp>
        <p:nvSpPr>
          <p:cNvPr id="360" name="Google Shape;360;p55"/>
          <p:cNvSpPr txBox="1">
            <a:spLocks noGrp="1"/>
          </p:cNvSpPr>
          <p:nvPr>
            <p:ph type="title"/>
          </p:nvPr>
        </p:nvSpPr>
        <p:spPr>
          <a:xfrm>
            <a:off x="895739" y="620000"/>
            <a:ext cx="3252500" cy="7464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Calibri" panose="020F0502020204030204" pitchFamily="34" charset="0"/>
                <a:cs typeface="Calibri" panose="020F0502020204030204" pitchFamily="34" charset="0"/>
              </a:rPr>
              <a:t>Introduction</a:t>
            </a:r>
            <a:endParaRPr sz="3600" dirty="0">
              <a:latin typeface="Calibri" panose="020F0502020204030204" pitchFamily="34" charset="0"/>
              <a:cs typeface="Calibri" panose="020F0502020204030204" pitchFamily="34" charset="0"/>
            </a:endParaRPr>
          </a:p>
        </p:txBody>
      </p:sp>
      <p:sp>
        <p:nvSpPr>
          <p:cNvPr id="361" name="Google Shape;361;p55"/>
          <p:cNvSpPr txBox="1">
            <a:spLocks noGrp="1"/>
          </p:cNvSpPr>
          <p:nvPr>
            <p:ph type="subTitle" idx="1"/>
          </p:nvPr>
        </p:nvSpPr>
        <p:spPr>
          <a:xfrm>
            <a:off x="895738" y="1227680"/>
            <a:ext cx="7248579" cy="2728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800" b="0" i="0" dirty="0">
                <a:solidFill>
                  <a:schemeClr val="bg1"/>
                </a:solidFill>
                <a:effectLst/>
                <a:latin typeface="Calibri" panose="020F0502020204030204" pitchFamily="34" charset="0"/>
                <a:cs typeface="Calibri" panose="020F0502020204030204" pitchFamily="34" charset="0"/>
              </a:rPr>
              <a:t>Home security includes both the security hardware placed on a property and individual’s personal security practices. Security hardware includes doors, locks, alarm systems, motion detectors. Personal security involves practices like ensuring doors are locked, alarms are activated, owning a Dog, windows are closed, and extra keys are not hidden outside.</a:t>
            </a:r>
            <a:endParaRPr lang="en-US" sz="1800" dirty="0">
              <a:solidFill>
                <a:schemeClr val="bg1"/>
              </a:solidFill>
              <a:latin typeface="Calibri" panose="020F0502020204030204" pitchFamily="34" charset="0"/>
              <a:cs typeface="Calibri" panose="020F0502020204030204" pitchFamily="34" charset="0"/>
            </a:endParaRPr>
          </a:p>
        </p:txBody>
      </p:sp>
      <p:sp>
        <p:nvSpPr>
          <p:cNvPr id="364" name="Google Shape;364;p55"/>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5"/>
          <p:cNvSpPr/>
          <p:nvPr/>
        </p:nvSpPr>
        <p:spPr>
          <a:xfrm>
            <a:off x="3984450" y="837375"/>
            <a:ext cx="1175100" cy="12018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5"/>
          <p:cNvSpPr/>
          <p:nvPr/>
        </p:nvSpPr>
        <p:spPr>
          <a:xfrm>
            <a:off x="4051125" y="4225500"/>
            <a:ext cx="897600" cy="9180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9"/>
        <p:cNvGrpSpPr/>
        <p:nvPr/>
      </p:nvGrpSpPr>
      <p:grpSpPr>
        <a:xfrm>
          <a:off x="0" y="0"/>
          <a:ext cx="0" cy="0"/>
          <a:chOff x="0" y="0"/>
          <a:chExt cx="0" cy="0"/>
        </a:xfrm>
      </p:grpSpPr>
      <p:sp>
        <p:nvSpPr>
          <p:cNvPr id="360" name="Google Shape;360;p55"/>
          <p:cNvSpPr txBox="1">
            <a:spLocks noGrp="1"/>
          </p:cNvSpPr>
          <p:nvPr>
            <p:ph type="title"/>
          </p:nvPr>
        </p:nvSpPr>
        <p:spPr>
          <a:xfrm>
            <a:off x="857285" y="548325"/>
            <a:ext cx="3368802" cy="8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Calibri" panose="020F0502020204030204" pitchFamily="34" charset="0"/>
                <a:cs typeface="Calibri" panose="020F0502020204030204" pitchFamily="34" charset="0"/>
              </a:rPr>
              <a:t>Objective</a:t>
            </a:r>
            <a:endParaRPr sz="3600" dirty="0">
              <a:latin typeface="Calibri" panose="020F0502020204030204" pitchFamily="34" charset="0"/>
              <a:cs typeface="Calibri" panose="020F0502020204030204" pitchFamily="34" charset="0"/>
            </a:endParaRPr>
          </a:p>
        </p:txBody>
      </p:sp>
      <p:sp>
        <p:nvSpPr>
          <p:cNvPr id="364" name="Google Shape;364;p55"/>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5"/>
          <p:cNvSpPr/>
          <p:nvPr/>
        </p:nvSpPr>
        <p:spPr>
          <a:xfrm>
            <a:off x="3217451" y="105340"/>
            <a:ext cx="1175100" cy="12018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5"/>
          <p:cNvSpPr/>
          <p:nvPr/>
        </p:nvSpPr>
        <p:spPr>
          <a:xfrm>
            <a:off x="7447468" y="4189799"/>
            <a:ext cx="897600" cy="9180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Subtitle 2">
            <a:extLst>
              <a:ext uri="{FF2B5EF4-FFF2-40B4-BE49-F238E27FC236}">
                <a16:creationId xmlns:a16="http://schemas.microsoft.com/office/drawing/2014/main" id="{97AF079B-C6D9-47F5-B502-43DA8916BD02}"/>
              </a:ext>
            </a:extLst>
          </p:cNvPr>
          <p:cNvSpPr>
            <a:spLocks noGrp="1"/>
          </p:cNvSpPr>
          <p:nvPr>
            <p:ph type="subTitle" idx="1"/>
          </p:nvPr>
        </p:nvSpPr>
        <p:spPr>
          <a:xfrm>
            <a:off x="727788" y="1438124"/>
            <a:ext cx="7343192" cy="2527386"/>
          </a:xfrm>
        </p:spPr>
        <p:txBody>
          <a:bodyPr/>
          <a:lstStyle/>
          <a:p>
            <a:pPr algn="just">
              <a:lnSpc>
                <a:spcPct val="150000"/>
              </a:lnSpc>
              <a:buFont typeface="Wingdings" panose="05000000000000000000" pitchFamily="2" charset="2"/>
              <a:buChar char="q"/>
            </a:pPr>
            <a:r>
              <a:rPr lang="en-US" sz="1800" dirty="0">
                <a:solidFill>
                  <a:schemeClr val="bg1"/>
                </a:solidFill>
                <a:effectLst/>
                <a:latin typeface="Calibri" panose="020F0502020204030204" pitchFamily="34" charset="0"/>
                <a:ea typeface="Calibri" panose="020F0502020204030204" pitchFamily="34" charset="0"/>
              </a:rPr>
              <a:t>The main purpose of a home security system is to minimize break-ins from the burglars.</a:t>
            </a:r>
            <a:endParaRPr lang="en-US" sz="1800" dirty="0">
              <a:solidFill>
                <a:schemeClr val="bg1"/>
              </a:solidFill>
            </a:endParaRPr>
          </a:p>
          <a:p>
            <a:pPr algn="just">
              <a:lnSpc>
                <a:spcPct val="150000"/>
              </a:lnSpc>
              <a:buFont typeface="Wingdings" panose="05000000000000000000" pitchFamily="2" charset="2"/>
              <a:buChar char="q"/>
            </a:pPr>
            <a:r>
              <a:rPr lang="en-US" sz="1800" dirty="0">
                <a:solidFill>
                  <a:schemeClr val="bg1"/>
                </a:solidFill>
                <a:effectLst/>
                <a:latin typeface="Calibri" panose="020F0502020204030204" pitchFamily="34" charset="0"/>
                <a:ea typeface="Calibri" panose="020F0502020204030204" pitchFamily="34" charset="0"/>
              </a:rPr>
              <a:t>Home security system also provides protection of our possessions of things and also the protection of ourselves.</a:t>
            </a:r>
            <a:endParaRPr lang="en-US" sz="1800" dirty="0">
              <a:solidFill>
                <a:schemeClr val="bg1"/>
              </a:solidFill>
            </a:endParaRPr>
          </a:p>
          <a:p>
            <a:pPr algn="just">
              <a:lnSpc>
                <a:spcPct val="150000"/>
              </a:lnSpc>
              <a:buFont typeface="Wingdings" panose="05000000000000000000" pitchFamily="2" charset="2"/>
              <a:buChar char="q"/>
            </a:pPr>
            <a:r>
              <a:rPr lang="en-US" sz="1800" dirty="0">
                <a:solidFill>
                  <a:schemeClr val="bg1"/>
                </a:solidFill>
                <a:effectLst/>
                <a:latin typeface="Calibri" panose="020F0502020204030204" pitchFamily="34" charset="0"/>
                <a:ea typeface="Calibri" panose="020F0502020204030204" pitchFamily="34" charset="0"/>
              </a:rPr>
              <a:t>Home security system helps us to avoid danger from all types of circumstances.</a:t>
            </a:r>
            <a:endParaRPr lang="en-US" sz="1800" dirty="0">
              <a:solidFill>
                <a:schemeClr val="bg1"/>
              </a:solidFill>
            </a:endParaRPr>
          </a:p>
        </p:txBody>
      </p:sp>
    </p:spTree>
    <p:extLst>
      <p:ext uri="{BB962C8B-B14F-4D97-AF65-F5344CB8AC3E}">
        <p14:creationId xmlns:p14="http://schemas.microsoft.com/office/powerpoint/2010/main" val="3083175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9"/>
        <p:cNvGrpSpPr/>
        <p:nvPr/>
      </p:nvGrpSpPr>
      <p:grpSpPr>
        <a:xfrm>
          <a:off x="0" y="0"/>
          <a:ext cx="0" cy="0"/>
          <a:chOff x="0" y="0"/>
          <a:chExt cx="0" cy="0"/>
        </a:xfrm>
      </p:grpSpPr>
      <p:sp>
        <p:nvSpPr>
          <p:cNvPr id="360" name="Google Shape;360;p55"/>
          <p:cNvSpPr txBox="1">
            <a:spLocks noGrp="1"/>
          </p:cNvSpPr>
          <p:nvPr>
            <p:ph type="title"/>
          </p:nvPr>
        </p:nvSpPr>
        <p:spPr>
          <a:xfrm>
            <a:off x="737117" y="451200"/>
            <a:ext cx="3280492" cy="542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latin typeface="Calibri" panose="020F0502020204030204" pitchFamily="34" charset="0"/>
                <a:cs typeface="Calibri" panose="020F0502020204030204" pitchFamily="34" charset="0"/>
              </a:rPr>
              <a:t>Social Values</a:t>
            </a:r>
            <a:endParaRPr sz="3600" dirty="0">
              <a:latin typeface="Calibri" panose="020F0502020204030204" pitchFamily="34" charset="0"/>
              <a:cs typeface="Calibri" panose="020F0502020204030204" pitchFamily="34" charset="0"/>
            </a:endParaRPr>
          </a:p>
        </p:txBody>
      </p:sp>
      <p:sp>
        <p:nvSpPr>
          <p:cNvPr id="361" name="Google Shape;361;p55"/>
          <p:cNvSpPr txBox="1">
            <a:spLocks noGrp="1"/>
          </p:cNvSpPr>
          <p:nvPr>
            <p:ph type="subTitle" idx="1"/>
          </p:nvPr>
        </p:nvSpPr>
        <p:spPr>
          <a:xfrm>
            <a:off x="737117" y="1119673"/>
            <a:ext cx="7492483" cy="3186452"/>
          </a:xfrm>
          <a:prstGeom prst="rect">
            <a:avLst/>
          </a:prstGeom>
        </p:spPr>
        <p:txBody>
          <a:bodyPr spcFirstLastPara="1" wrap="square" lIns="91425" tIns="91425" rIns="91425" bIns="91425" anchor="ctr" anchorCtr="0">
            <a:noAutofit/>
          </a:bodyPr>
          <a:lstStyle/>
          <a:p>
            <a:pPr marL="63500" marR="74295" algn="just">
              <a:lnSpc>
                <a:spcPct val="98000"/>
              </a:lnSpc>
              <a:spcBef>
                <a:spcPts val="1245"/>
              </a:spcBef>
              <a:spcAft>
                <a:spcPts val="0"/>
              </a:spcAft>
              <a:buFont typeface="Wingdings" panose="05000000000000000000" pitchFamily="2" charset="2"/>
              <a:buChar char="q"/>
            </a:pPr>
            <a:r>
              <a:rPr lang="en-US" sz="1800" dirty="0">
                <a:solidFill>
                  <a:schemeClr val="bg1"/>
                </a:solidFill>
                <a:effectLst/>
                <a:latin typeface="Calibri" panose="020F0502020204030204" pitchFamily="34" charset="0"/>
                <a:ea typeface="Calibri" panose="020F0502020204030204" pitchFamily="34" charset="0"/>
              </a:rPr>
              <a:t>To save our family and home from any kind of unexpected incidents.</a:t>
            </a:r>
          </a:p>
          <a:p>
            <a:pPr marL="63500" marR="74295" algn="just">
              <a:lnSpc>
                <a:spcPct val="98000"/>
              </a:lnSpc>
              <a:spcBef>
                <a:spcPts val="1245"/>
              </a:spcBef>
              <a:spcAft>
                <a:spcPts val="0"/>
              </a:spcAft>
              <a:buFont typeface="Wingdings" panose="05000000000000000000" pitchFamily="2" charset="2"/>
              <a:buChar char="q"/>
            </a:pPr>
            <a:r>
              <a:rPr lang="en-US" sz="1800" dirty="0">
                <a:solidFill>
                  <a:schemeClr val="bg1"/>
                </a:solidFill>
                <a:effectLst/>
                <a:latin typeface="Calibri" panose="020F0502020204030204" pitchFamily="34" charset="0"/>
                <a:ea typeface="Calibri" panose="020F0502020204030204" pitchFamily="34" charset="0"/>
              </a:rPr>
              <a:t>To ensure social security </a:t>
            </a:r>
            <a:r>
              <a:rPr lang="en-US" dirty="0"/>
              <a:t>issues</a:t>
            </a:r>
            <a:r>
              <a:rPr lang="en-US" sz="1800" dirty="0">
                <a:solidFill>
                  <a:schemeClr val="bg1"/>
                </a:solidFill>
                <a:effectLst/>
                <a:latin typeface="Calibri" panose="020F0502020204030204" pitchFamily="34" charset="0"/>
                <a:ea typeface="Calibri" panose="020F0502020204030204" pitchFamily="34" charset="0"/>
              </a:rPr>
              <a:t>.</a:t>
            </a:r>
          </a:p>
          <a:p>
            <a:pPr marL="63500" marR="74295" algn="just">
              <a:lnSpc>
                <a:spcPct val="98000"/>
              </a:lnSpc>
              <a:spcBef>
                <a:spcPts val="1245"/>
              </a:spcBef>
              <a:spcAft>
                <a:spcPts val="0"/>
              </a:spcAft>
              <a:buFont typeface="Wingdings" panose="05000000000000000000" pitchFamily="2" charset="2"/>
              <a:buChar char="q"/>
            </a:pPr>
            <a:r>
              <a:rPr lang="en-US" sz="1800" dirty="0">
                <a:solidFill>
                  <a:schemeClr val="bg1"/>
                </a:solidFill>
                <a:effectLst/>
                <a:latin typeface="Calibri" panose="020F0502020204030204" pitchFamily="34" charset="0"/>
                <a:ea typeface="Calibri" panose="020F0502020204030204" pitchFamily="34" charset="0"/>
              </a:rPr>
              <a:t>Prevention of unexpected </a:t>
            </a:r>
            <a:r>
              <a:rPr lang="en-US" dirty="0"/>
              <a:t>entrance</a:t>
            </a:r>
            <a:r>
              <a:rPr lang="en-US" sz="1800" dirty="0">
                <a:solidFill>
                  <a:schemeClr val="bg1"/>
                </a:solidFill>
                <a:effectLst/>
                <a:latin typeface="Calibri" panose="020F0502020204030204" pitchFamily="34" charset="0"/>
                <a:ea typeface="Calibri" panose="020F0502020204030204" pitchFamily="34" charset="0"/>
              </a:rPr>
              <a:t> to our houses.</a:t>
            </a:r>
          </a:p>
          <a:p>
            <a:pPr marL="63500" marR="74295" algn="just">
              <a:lnSpc>
                <a:spcPct val="98000"/>
              </a:lnSpc>
              <a:spcBef>
                <a:spcPts val="1245"/>
              </a:spcBef>
              <a:spcAft>
                <a:spcPts val="0"/>
              </a:spcAft>
              <a:buFont typeface="Wingdings" panose="05000000000000000000" pitchFamily="2" charset="2"/>
              <a:buChar char="q"/>
            </a:pPr>
            <a:r>
              <a:rPr lang="en-US" sz="1800" dirty="0">
                <a:solidFill>
                  <a:schemeClr val="bg1"/>
                </a:solidFill>
                <a:effectLst/>
                <a:latin typeface="Calibri" panose="020F0502020204030204" pitchFamily="34" charset="0"/>
                <a:ea typeface="Calibri" panose="020F0502020204030204" pitchFamily="34" charset="0"/>
              </a:rPr>
              <a:t>To ensure financial security from theft or robbery.</a:t>
            </a:r>
          </a:p>
          <a:p>
            <a:pPr marL="63500" marR="74295" algn="just">
              <a:lnSpc>
                <a:spcPct val="98000"/>
              </a:lnSpc>
              <a:spcBef>
                <a:spcPts val="1245"/>
              </a:spcBef>
              <a:spcAft>
                <a:spcPts val="0"/>
              </a:spcAft>
              <a:buFont typeface="Wingdings" panose="05000000000000000000" pitchFamily="2" charset="2"/>
              <a:buChar char="q"/>
            </a:pPr>
            <a:r>
              <a:rPr lang="en-US" sz="1800" dirty="0">
                <a:solidFill>
                  <a:schemeClr val="bg1"/>
                </a:solidFill>
                <a:effectLst/>
                <a:latin typeface="Calibri" panose="020F0502020204030204" pitchFamily="34" charset="0"/>
                <a:ea typeface="Calibri" panose="020F0502020204030204" pitchFamily="34" charset="0"/>
              </a:rPr>
              <a:t>Ensuring mental satisfaction by securing our home </a:t>
            </a:r>
            <a:r>
              <a:rPr lang="en-US" sz="1800">
                <a:solidFill>
                  <a:schemeClr val="bg1"/>
                </a:solidFill>
                <a:effectLst/>
                <a:latin typeface="Calibri" panose="020F0502020204030204" pitchFamily="34" charset="0"/>
                <a:ea typeface="Calibri" panose="020F0502020204030204" pitchFamily="34" charset="0"/>
              </a:rPr>
              <a:t>from any unexpected    </a:t>
            </a:r>
            <a:br>
              <a:rPr lang="en-US" sz="1800" dirty="0">
                <a:solidFill>
                  <a:schemeClr val="bg1"/>
                </a:solidFill>
                <a:effectLst/>
                <a:latin typeface="Calibri" panose="020F0502020204030204" pitchFamily="34" charset="0"/>
                <a:ea typeface="Calibri" panose="020F0502020204030204" pitchFamily="34" charset="0"/>
              </a:rPr>
            </a:br>
            <a:r>
              <a:rPr lang="en-US" sz="1800" dirty="0">
                <a:solidFill>
                  <a:schemeClr val="bg1"/>
                </a:solidFill>
                <a:effectLst/>
                <a:latin typeface="Calibri" panose="020F0502020204030204" pitchFamily="34" charset="0"/>
                <a:ea typeface="Calibri" panose="020F0502020204030204" pitchFamily="34" charset="0"/>
              </a:rPr>
              <a:t>     conditions. </a:t>
            </a:r>
          </a:p>
        </p:txBody>
      </p:sp>
      <p:sp>
        <p:nvSpPr>
          <p:cNvPr id="364" name="Google Shape;364;p55"/>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5"/>
          <p:cNvSpPr/>
          <p:nvPr/>
        </p:nvSpPr>
        <p:spPr>
          <a:xfrm>
            <a:off x="3597338" y="128248"/>
            <a:ext cx="1175100" cy="12018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5"/>
          <p:cNvSpPr/>
          <p:nvPr/>
        </p:nvSpPr>
        <p:spPr>
          <a:xfrm>
            <a:off x="5180129" y="4225500"/>
            <a:ext cx="897600" cy="9180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34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3" name="Google Shape;423;p59"/>
          <p:cNvSpPr txBox="1">
            <a:spLocks noGrp="1"/>
          </p:cNvSpPr>
          <p:nvPr>
            <p:ph type="title"/>
          </p:nvPr>
        </p:nvSpPr>
        <p:spPr>
          <a:xfrm>
            <a:off x="662473" y="556116"/>
            <a:ext cx="4897153" cy="6489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Calibri" panose="020F0502020204030204" pitchFamily="34" charset="0"/>
                <a:cs typeface="Calibri" panose="020F0502020204030204" pitchFamily="34" charset="0"/>
              </a:rPr>
              <a:t>Required Components</a:t>
            </a:r>
            <a:endParaRPr sz="3600" dirty="0">
              <a:latin typeface="Calibri" panose="020F0502020204030204" pitchFamily="34" charset="0"/>
              <a:cs typeface="Calibri" panose="020F0502020204030204" pitchFamily="34" charset="0"/>
            </a:endParaRPr>
          </a:p>
        </p:txBody>
      </p:sp>
      <p:sp>
        <p:nvSpPr>
          <p:cNvPr id="424" name="Google Shape;424;p59"/>
          <p:cNvSpPr txBox="1">
            <a:spLocks noGrp="1"/>
          </p:cNvSpPr>
          <p:nvPr>
            <p:ph type="subTitle" idx="1"/>
          </p:nvPr>
        </p:nvSpPr>
        <p:spPr>
          <a:xfrm>
            <a:off x="662473" y="2098001"/>
            <a:ext cx="4236098" cy="2567305"/>
          </a:xfrm>
          <a:prstGeom prst="rect">
            <a:avLst/>
          </a:prstGeom>
        </p:spPr>
        <p:txBody>
          <a:bodyPr spcFirstLastPara="1" wrap="square" lIns="91425" tIns="91425" rIns="91425" bIns="91425" anchor="ctr" anchorCtr="0">
            <a:noAutofit/>
          </a:bodyPr>
          <a:lstStyle/>
          <a:p>
            <a:pPr marL="285750" indent="-285750" algn="just">
              <a:lnSpc>
                <a:spcPct val="200000"/>
              </a:lnSpc>
              <a:buFont typeface="Wingdings" panose="05000000000000000000" pitchFamily="2" charset="2"/>
              <a:buChar char="q"/>
            </a:pPr>
            <a:r>
              <a:rPr lang="en-US" sz="1800" dirty="0">
                <a:latin typeface="Calibri" panose="020F0502020204030204" pitchFamily="34" charset="0"/>
                <a:cs typeface="Calibri" panose="020F0502020204030204" pitchFamily="34" charset="0"/>
              </a:rPr>
              <a:t>Control the total system.</a:t>
            </a:r>
          </a:p>
          <a:p>
            <a:pPr marL="285750" indent="-285750" algn="just">
              <a:lnSpc>
                <a:spcPct val="200000"/>
              </a:lnSpc>
              <a:buFont typeface="Wingdings" panose="05000000000000000000" pitchFamily="2" charset="2"/>
              <a:buChar char="q"/>
            </a:pPr>
            <a:r>
              <a:rPr lang="en-US" sz="1800" dirty="0">
                <a:latin typeface="Calibri" panose="020F0502020204030204" pitchFamily="34" charset="0"/>
                <a:cs typeface="Calibri" panose="020F0502020204030204" pitchFamily="34" charset="0"/>
              </a:rPr>
              <a:t>Every pin has different roles here.</a:t>
            </a:r>
          </a:p>
          <a:p>
            <a:pPr marL="285750" indent="-285750" algn="just">
              <a:lnSpc>
                <a:spcPct val="200000"/>
              </a:lnSpc>
              <a:buFont typeface="Wingdings" panose="05000000000000000000" pitchFamily="2" charset="2"/>
              <a:buChar char="q"/>
            </a:pPr>
            <a:r>
              <a:rPr lang="en-US" sz="1800" dirty="0">
                <a:latin typeface="Calibri" panose="020F0502020204030204" pitchFamily="34" charset="0"/>
                <a:cs typeface="Calibri" panose="020F0502020204030204" pitchFamily="34" charset="0"/>
              </a:rPr>
              <a:t>Integrates all the components together.</a:t>
            </a:r>
          </a:p>
          <a:p>
            <a:pPr marL="285750" indent="-285750" algn="just">
              <a:lnSpc>
                <a:spcPct val="200000"/>
              </a:lnSpc>
              <a:buFont typeface="Wingdings" panose="05000000000000000000" pitchFamily="2" charset="2"/>
              <a:buChar char="q"/>
            </a:pPr>
            <a:r>
              <a:rPr lang="en-US" sz="1800" dirty="0">
                <a:latin typeface="Calibri" panose="020F0502020204030204" pitchFamily="34" charset="0"/>
                <a:cs typeface="Calibri" panose="020F0502020204030204" pitchFamily="34" charset="0"/>
              </a:rPr>
              <a:t>Load codes as we required</a:t>
            </a:r>
            <a:r>
              <a:rPr lang="en-US" sz="1800" dirty="0"/>
              <a:t>.</a:t>
            </a:r>
          </a:p>
          <a:p>
            <a:pPr marL="0" lvl="0" indent="0" algn="l" rtl="0">
              <a:spcBef>
                <a:spcPts val="0"/>
              </a:spcBef>
              <a:spcAft>
                <a:spcPts val="0"/>
              </a:spcAft>
              <a:buNone/>
            </a:pPr>
            <a:endParaRPr dirty="0"/>
          </a:p>
        </p:txBody>
      </p:sp>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6824709" y="3017624"/>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3;p59">
            <a:extLst>
              <a:ext uri="{FF2B5EF4-FFF2-40B4-BE49-F238E27FC236}">
                <a16:creationId xmlns:a16="http://schemas.microsoft.com/office/drawing/2014/main" id="{672740E0-FE7A-4FEA-8E2F-DAFBBC4924D5}"/>
              </a:ext>
            </a:extLst>
          </p:cNvPr>
          <p:cNvSpPr txBox="1">
            <a:spLocks/>
          </p:cNvSpPr>
          <p:nvPr/>
        </p:nvSpPr>
        <p:spPr>
          <a:xfrm>
            <a:off x="662473" y="1310564"/>
            <a:ext cx="4775856" cy="4902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r>
              <a:rPr lang="en-US" sz="3200" dirty="0">
                <a:latin typeface="Calibri" panose="020F0502020204030204" pitchFamily="34" charset="0"/>
                <a:cs typeface="Calibri" panose="020F0502020204030204" pitchFamily="34" charset="0"/>
              </a:rPr>
              <a:t>Arduino Mega 2560</a:t>
            </a:r>
          </a:p>
        </p:txBody>
      </p:sp>
      <p:pic>
        <p:nvPicPr>
          <p:cNvPr id="3" name="Picture 2" descr="A picture containing electronics, circuit&#10;&#10;Description automatically generated">
            <a:extLst>
              <a:ext uri="{FF2B5EF4-FFF2-40B4-BE49-F238E27FC236}">
                <a16:creationId xmlns:a16="http://schemas.microsoft.com/office/drawing/2014/main" id="{AFAF2175-87B7-4790-BBED-32EC2561EB8A}"/>
              </a:ext>
            </a:extLst>
          </p:cNvPr>
          <p:cNvPicPr>
            <a:picLocks noChangeAspect="1"/>
          </p:cNvPicPr>
          <p:nvPr/>
        </p:nvPicPr>
        <p:blipFill>
          <a:blip r:embed="rId3"/>
          <a:stretch>
            <a:fillRect/>
          </a:stretch>
        </p:blipFill>
        <p:spPr>
          <a:xfrm rot="21277304">
            <a:off x="4720835" y="1298058"/>
            <a:ext cx="4171738" cy="3284012"/>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4" name="Google Shape;424;p59"/>
          <p:cNvSpPr txBox="1">
            <a:spLocks noGrp="1"/>
          </p:cNvSpPr>
          <p:nvPr>
            <p:ph type="subTitle" idx="1"/>
          </p:nvPr>
        </p:nvSpPr>
        <p:spPr>
          <a:xfrm>
            <a:off x="681135" y="1800808"/>
            <a:ext cx="3890865" cy="2061932"/>
          </a:xfrm>
          <a:prstGeom prst="rect">
            <a:avLst/>
          </a:prstGeom>
        </p:spPr>
        <p:txBody>
          <a:bodyPr spcFirstLastPara="1" wrap="square" lIns="91425" tIns="91425" rIns="91425" bIns="91425" anchor="ctr" anchorCtr="0">
            <a:noAutofit/>
          </a:bodyPr>
          <a:lstStyle/>
          <a:p>
            <a:pPr marL="0" marR="0">
              <a:lnSpc>
                <a:spcPts val="2495"/>
              </a:lnSpc>
              <a:spcBef>
                <a:spcPts val="0"/>
              </a:spcBef>
              <a:spcAft>
                <a:spcPts val="0"/>
              </a:spcAft>
            </a:pPr>
            <a:r>
              <a:rPr lang="en-US" sz="1800" dirty="0">
                <a:latin typeface="Calibri" panose="020F0502020204030204" pitchFamily="34" charset="0"/>
                <a:ea typeface="Calibri" panose="020F0502020204030204" pitchFamily="34" charset="0"/>
              </a:rPr>
              <a:t>B</a:t>
            </a:r>
            <a:r>
              <a:rPr lang="en-US" sz="1800" b="0" kern="0" dirty="0">
                <a:effectLst/>
                <a:latin typeface="Calibri" panose="020F0502020204030204" pitchFamily="34" charset="0"/>
                <a:ea typeface="Calibri" panose="020F0502020204030204" pitchFamily="34" charset="0"/>
              </a:rPr>
              <a:t>uttons open or close an electrical connection between a voltage source and an electrical consumer.</a:t>
            </a:r>
            <a:endParaRPr lang="en-US" sz="1800" dirty="0">
              <a:solidFill>
                <a:schemeClr val="bg1"/>
              </a:solidFill>
            </a:endParaRPr>
          </a:p>
        </p:txBody>
      </p:sp>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4290826" y="3040980"/>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3;p59">
            <a:extLst>
              <a:ext uri="{FF2B5EF4-FFF2-40B4-BE49-F238E27FC236}">
                <a16:creationId xmlns:a16="http://schemas.microsoft.com/office/drawing/2014/main" id="{CF2951D4-C7E6-425B-ACBA-B71A8843074C}"/>
              </a:ext>
            </a:extLst>
          </p:cNvPr>
          <p:cNvSpPr txBox="1">
            <a:spLocks/>
          </p:cNvSpPr>
          <p:nvPr/>
        </p:nvSpPr>
        <p:spPr>
          <a:xfrm>
            <a:off x="681135" y="1189267"/>
            <a:ext cx="4878491" cy="6115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marR="0" lvl="0">
              <a:spcBef>
                <a:spcPts val="1180"/>
              </a:spcBef>
              <a:spcAft>
                <a:spcPts val="0"/>
              </a:spcAft>
              <a:buSzPts val="1400"/>
              <a:tabLst>
                <a:tab pos="509905" algn="l"/>
              </a:tabLst>
            </a:pPr>
            <a:r>
              <a:rPr lang="en-US" sz="3200" dirty="0">
                <a:effectLst/>
                <a:latin typeface="Calibri" panose="020F0502020204030204" pitchFamily="34" charset="0"/>
                <a:ea typeface="Calibri" panose="020F0502020204030204" pitchFamily="34" charset="0"/>
              </a:rPr>
              <a:t>Button</a:t>
            </a:r>
            <a:endParaRPr lang="en-US" sz="3200" dirty="0">
              <a:effectLst/>
              <a:latin typeface="Calibri" panose="020F0502020204030204" pitchFamily="34" charset="0"/>
              <a:ea typeface="Arial" panose="020B0604020202020204" pitchFamily="34" charset="0"/>
            </a:endParaRPr>
          </a:p>
        </p:txBody>
      </p:sp>
      <p:pic>
        <p:nvPicPr>
          <p:cNvPr id="3" name="Picture 2">
            <a:extLst>
              <a:ext uri="{FF2B5EF4-FFF2-40B4-BE49-F238E27FC236}">
                <a16:creationId xmlns:a16="http://schemas.microsoft.com/office/drawing/2014/main" id="{624D7658-1C33-47AE-A488-9AA2A4D4F471}"/>
              </a:ext>
            </a:extLst>
          </p:cNvPr>
          <p:cNvPicPr>
            <a:picLocks noChangeAspect="1"/>
          </p:cNvPicPr>
          <p:nvPr/>
        </p:nvPicPr>
        <p:blipFill>
          <a:blip r:embed="rId3"/>
          <a:stretch>
            <a:fillRect/>
          </a:stretch>
        </p:blipFill>
        <p:spPr>
          <a:xfrm rot="21151281">
            <a:off x="5055487" y="1188494"/>
            <a:ext cx="3413101" cy="2979834"/>
          </a:xfrm>
          <a:prstGeom prst="rect">
            <a:avLst/>
          </a:prstGeom>
        </p:spPr>
      </p:pic>
    </p:spTree>
    <p:extLst>
      <p:ext uri="{BB962C8B-B14F-4D97-AF65-F5344CB8AC3E}">
        <p14:creationId xmlns:p14="http://schemas.microsoft.com/office/powerpoint/2010/main" val="129932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4" name="Google Shape;424;p59"/>
          <p:cNvSpPr txBox="1">
            <a:spLocks noGrp="1"/>
          </p:cNvSpPr>
          <p:nvPr>
            <p:ph type="subTitle" idx="1"/>
          </p:nvPr>
        </p:nvSpPr>
        <p:spPr>
          <a:xfrm>
            <a:off x="681135" y="1800807"/>
            <a:ext cx="4590661" cy="2576965"/>
          </a:xfrm>
          <a:prstGeom prst="rect">
            <a:avLst/>
          </a:prstGeom>
        </p:spPr>
        <p:txBody>
          <a:bodyPr spcFirstLastPara="1" wrap="square" lIns="91425" tIns="91425" rIns="91425" bIns="91425" anchor="ctr" anchorCtr="0">
            <a:noAutofit/>
          </a:bodyPr>
          <a:lstStyle/>
          <a:p>
            <a:pPr marL="0" marR="0" algn="just">
              <a:lnSpc>
                <a:spcPts val="2495"/>
              </a:lnSpc>
              <a:spcBef>
                <a:spcPts val="0"/>
              </a:spcBef>
              <a:spcAft>
                <a:spcPts val="0"/>
              </a:spcAft>
            </a:pPr>
            <a:r>
              <a:rPr lang="en-US" sz="1800" dirty="0">
                <a:solidFill>
                  <a:schemeClr val="bg1"/>
                </a:solidFill>
                <a:latin typeface="Calibri" panose="020F0502020204030204" pitchFamily="34" charset="0"/>
                <a:cs typeface="Calibri" panose="020F0502020204030204" pitchFamily="34" charset="0"/>
              </a:rPr>
              <a:t>LEDs are found in Proteus software under Library category Optoelectronics. Remember to select 'ACTIVE' components so that the simulator provides real time interface during simulation.</a:t>
            </a:r>
          </a:p>
        </p:txBody>
      </p:sp>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7156500" y="3148351"/>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3;p59">
            <a:extLst>
              <a:ext uri="{FF2B5EF4-FFF2-40B4-BE49-F238E27FC236}">
                <a16:creationId xmlns:a16="http://schemas.microsoft.com/office/drawing/2014/main" id="{CF2951D4-C7E6-425B-ACBA-B71A8843074C}"/>
              </a:ext>
            </a:extLst>
          </p:cNvPr>
          <p:cNvSpPr txBox="1">
            <a:spLocks/>
          </p:cNvSpPr>
          <p:nvPr/>
        </p:nvSpPr>
        <p:spPr>
          <a:xfrm>
            <a:off x="681135" y="1189267"/>
            <a:ext cx="4878491" cy="6115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marR="0" lvl="0">
              <a:spcBef>
                <a:spcPts val="1180"/>
              </a:spcBef>
              <a:spcAft>
                <a:spcPts val="0"/>
              </a:spcAft>
              <a:buSzPts val="1400"/>
              <a:tabLst>
                <a:tab pos="509905" algn="l"/>
              </a:tabLst>
            </a:pPr>
            <a:r>
              <a:rPr lang="en-US" sz="3200" dirty="0">
                <a:effectLst/>
                <a:latin typeface="Calibri" panose="020F0502020204030204" pitchFamily="34" charset="0"/>
                <a:ea typeface="Calibri" panose="020F0502020204030204" pitchFamily="34" charset="0"/>
              </a:rPr>
              <a:t>Led</a:t>
            </a:r>
            <a:endParaRPr lang="en-US" sz="3200" dirty="0">
              <a:effectLst/>
              <a:latin typeface="Calibri" panose="020F0502020204030204" pitchFamily="34" charset="0"/>
              <a:ea typeface="Arial" panose="020B0604020202020204" pitchFamily="34" charset="0"/>
            </a:endParaRPr>
          </a:p>
        </p:txBody>
      </p:sp>
      <p:pic>
        <p:nvPicPr>
          <p:cNvPr id="4" name="Picture 3" descr="A picture containing diagram&#10;&#10;Description automatically generated">
            <a:extLst>
              <a:ext uri="{FF2B5EF4-FFF2-40B4-BE49-F238E27FC236}">
                <a16:creationId xmlns:a16="http://schemas.microsoft.com/office/drawing/2014/main" id="{96F01F62-F3CC-4380-ACA6-732B767EF579}"/>
              </a:ext>
            </a:extLst>
          </p:cNvPr>
          <p:cNvPicPr>
            <a:picLocks noChangeAspect="1"/>
          </p:cNvPicPr>
          <p:nvPr/>
        </p:nvPicPr>
        <p:blipFill>
          <a:blip r:embed="rId3"/>
          <a:stretch>
            <a:fillRect/>
          </a:stretch>
        </p:blipFill>
        <p:spPr>
          <a:xfrm rot="20729372">
            <a:off x="5303618" y="1263560"/>
            <a:ext cx="3392806" cy="2862523"/>
          </a:xfrm>
          <a:prstGeom prst="rect">
            <a:avLst/>
          </a:prstGeom>
        </p:spPr>
      </p:pic>
    </p:spTree>
    <p:extLst>
      <p:ext uri="{BB962C8B-B14F-4D97-AF65-F5344CB8AC3E}">
        <p14:creationId xmlns:p14="http://schemas.microsoft.com/office/powerpoint/2010/main" val="124705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4" name="Google Shape;424;p59"/>
          <p:cNvSpPr txBox="1">
            <a:spLocks noGrp="1"/>
          </p:cNvSpPr>
          <p:nvPr>
            <p:ph type="subTitle" idx="1"/>
          </p:nvPr>
        </p:nvSpPr>
        <p:spPr>
          <a:xfrm>
            <a:off x="681135" y="1800807"/>
            <a:ext cx="3890865" cy="2220687"/>
          </a:xfrm>
          <a:prstGeom prst="rect">
            <a:avLst/>
          </a:prstGeom>
        </p:spPr>
        <p:txBody>
          <a:bodyPr spcFirstLastPara="1" wrap="square" lIns="91425" tIns="91425" rIns="91425" bIns="91425" anchor="ctr" anchorCtr="0">
            <a:noAutofit/>
          </a:bodyPr>
          <a:lstStyle/>
          <a:p>
            <a:pPr marL="0" marR="0" algn="just">
              <a:lnSpc>
                <a:spcPts val="2495"/>
              </a:lnSpc>
              <a:spcBef>
                <a:spcPts val="0"/>
              </a:spcBef>
              <a:spcAft>
                <a:spcPts val="0"/>
              </a:spcAft>
            </a:pPr>
            <a:r>
              <a:rPr lang="en-US" sz="1800" b="0" kern="0" dirty="0">
                <a:solidFill>
                  <a:schemeClr val="bg1"/>
                </a:solidFill>
                <a:effectLst/>
                <a:latin typeface="Calibri" panose="020F0502020204030204" pitchFamily="34" charset="0"/>
                <a:ea typeface="Calibri" panose="020F0502020204030204" pitchFamily="34" charset="0"/>
              </a:rPr>
              <a:t>A matrix keypad is the kind of keypad you see on microwave ovens, gas pumps, and calculators.</a:t>
            </a:r>
            <a:endParaRPr lang="en-US" sz="1800" b="1" kern="0" dirty="0">
              <a:solidFill>
                <a:schemeClr val="bg1"/>
              </a:solidFill>
              <a:effectLst/>
              <a:latin typeface="Calibri" panose="020F0502020204030204" pitchFamily="34" charset="0"/>
              <a:ea typeface="Calibri" panose="020F0502020204030204" pitchFamily="34" charset="0"/>
            </a:endParaRPr>
          </a:p>
          <a:p>
            <a:pPr marL="0" lvl="0" indent="0" algn="just" rtl="0">
              <a:spcBef>
                <a:spcPts val="0"/>
              </a:spcBef>
              <a:spcAft>
                <a:spcPts val="0"/>
              </a:spcAft>
              <a:buNone/>
            </a:pPr>
            <a:endParaRPr lang="en-US" sz="1800" dirty="0">
              <a:solidFill>
                <a:schemeClr val="bg1"/>
              </a:solidFill>
            </a:endParaRPr>
          </a:p>
        </p:txBody>
      </p:sp>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4290826" y="3040980"/>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3;p59">
            <a:extLst>
              <a:ext uri="{FF2B5EF4-FFF2-40B4-BE49-F238E27FC236}">
                <a16:creationId xmlns:a16="http://schemas.microsoft.com/office/drawing/2014/main" id="{CF2951D4-C7E6-425B-ACBA-B71A8843074C}"/>
              </a:ext>
            </a:extLst>
          </p:cNvPr>
          <p:cNvSpPr txBox="1">
            <a:spLocks/>
          </p:cNvSpPr>
          <p:nvPr/>
        </p:nvSpPr>
        <p:spPr>
          <a:xfrm>
            <a:off x="681135" y="1189267"/>
            <a:ext cx="4878491" cy="6115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marR="0" lvl="0">
              <a:spcBef>
                <a:spcPts val="1180"/>
              </a:spcBef>
              <a:spcAft>
                <a:spcPts val="0"/>
              </a:spcAft>
              <a:buSzPts val="1400"/>
              <a:tabLst>
                <a:tab pos="509905" algn="l"/>
              </a:tabLst>
            </a:pPr>
            <a:r>
              <a:rPr lang="en-US" sz="3200" dirty="0">
                <a:effectLst/>
                <a:latin typeface="Calibri" panose="020F0502020204030204" pitchFamily="34" charset="0"/>
                <a:ea typeface="Calibri" panose="020F0502020204030204" pitchFamily="34" charset="0"/>
              </a:rPr>
              <a:t>4 x 3 button keypad</a:t>
            </a:r>
            <a:endParaRPr lang="en-US" sz="3200" dirty="0">
              <a:solidFill>
                <a:schemeClr val="bg1"/>
              </a:solidFill>
              <a:effectLst/>
              <a:latin typeface="Calibri" panose="020F050202020403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B0640C91-1E2A-48C9-B316-C8127CC8E230}"/>
              </a:ext>
            </a:extLst>
          </p:cNvPr>
          <p:cNvPicPr>
            <a:picLocks noChangeAspect="1"/>
          </p:cNvPicPr>
          <p:nvPr/>
        </p:nvPicPr>
        <p:blipFill>
          <a:blip r:embed="rId3"/>
          <a:stretch>
            <a:fillRect/>
          </a:stretch>
        </p:blipFill>
        <p:spPr>
          <a:xfrm>
            <a:off x="5657566" y="862012"/>
            <a:ext cx="2524125" cy="3419475"/>
          </a:xfrm>
          <a:prstGeom prst="rect">
            <a:avLst/>
          </a:prstGeom>
        </p:spPr>
      </p:pic>
    </p:spTree>
    <p:extLst>
      <p:ext uri="{BB962C8B-B14F-4D97-AF65-F5344CB8AC3E}">
        <p14:creationId xmlns:p14="http://schemas.microsoft.com/office/powerpoint/2010/main" val="277509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4" name="Google Shape;424;p59"/>
          <p:cNvSpPr txBox="1">
            <a:spLocks noGrp="1"/>
          </p:cNvSpPr>
          <p:nvPr>
            <p:ph type="subTitle" idx="1"/>
          </p:nvPr>
        </p:nvSpPr>
        <p:spPr>
          <a:xfrm>
            <a:off x="681135" y="1800808"/>
            <a:ext cx="3890865" cy="2032200"/>
          </a:xfrm>
          <a:prstGeom prst="rect">
            <a:avLst/>
          </a:prstGeom>
        </p:spPr>
        <p:txBody>
          <a:bodyPr spcFirstLastPara="1" wrap="square" lIns="91425" tIns="91425" rIns="91425" bIns="91425" anchor="ctr" anchorCtr="0">
            <a:no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LCD display shows the message of current status.</a:t>
            </a:r>
            <a:endParaRPr lang="en-US" sz="1050" dirty="0">
              <a:effectLst/>
              <a:latin typeface="Calibri" panose="020F0502020204030204" pitchFamily="34" charset="0"/>
              <a:ea typeface="Calibri" panose="020F0502020204030204" pitchFamily="34" charset="0"/>
            </a:endParaRPr>
          </a:p>
        </p:txBody>
      </p:sp>
      <p:sp>
        <p:nvSpPr>
          <p:cNvPr id="426" name="Google Shape;426;p59"/>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4290826" y="3040980"/>
            <a:ext cx="1987500" cy="20322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3;p59">
            <a:extLst>
              <a:ext uri="{FF2B5EF4-FFF2-40B4-BE49-F238E27FC236}">
                <a16:creationId xmlns:a16="http://schemas.microsoft.com/office/drawing/2014/main" id="{CF2951D4-C7E6-425B-ACBA-B71A8843074C}"/>
              </a:ext>
            </a:extLst>
          </p:cNvPr>
          <p:cNvSpPr txBox="1">
            <a:spLocks/>
          </p:cNvSpPr>
          <p:nvPr/>
        </p:nvSpPr>
        <p:spPr>
          <a:xfrm>
            <a:off x="681135" y="1029608"/>
            <a:ext cx="5290457" cy="976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Lato"/>
              <a:buNone/>
              <a:defRPr sz="4000" b="1" i="0" u="none" strike="noStrike" cap="none">
                <a:solidFill>
                  <a:schemeClr val="accent3"/>
                </a:solidFill>
                <a:latin typeface="Lato"/>
                <a:ea typeface="Lato"/>
                <a:cs typeface="Lato"/>
                <a:sym typeface="Lato"/>
              </a:defRPr>
            </a:lvl1pPr>
            <a:lvl2pPr marR="0" lvl="1"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pPr marR="0" lvl="0">
              <a:spcBef>
                <a:spcPts val="1180"/>
              </a:spcBef>
              <a:spcAft>
                <a:spcPts val="0"/>
              </a:spcAft>
              <a:buSzPts val="1400"/>
              <a:tabLst>
                <a:tab pos="509905" algn="l"/>
              </a:tabLst>
            </a:pPr>
            <a:r>
              <a:rPr lang="en-US" sz="3200" dirty="0">
                <a:effectLst/>
                <a:latin typeface="Calibri" panose="020F0502020204030204" pitchFamily="34" charset="0"/>
                <a:ea typeface="Calibri" panose="020F0502020204030204" pitchFamily="34" charset="0"/>
              </a:rPr>
              <a:t>LCD 16x2 White on Blue</a:t>
            </a:r>
            <a:endParaRPr lang="en-US" sz="3200" dirty="0">
              <a:solidFill>
                <a:schemeClr val="bg1"/>
              </a:solidFill>
              <a:effectLst/>
              <a:latin typeface="Calibri" panose="020F0502020204030204" pitchFamily="34" charset="0"/>
              <a:ea typeface="Arial" panose="020B0604020202020204" pitchFamily="34" charset="0"/>
            </a:endParaRPr>
          </a:p>
        </p:txBody>
      </p:sp>
      <p:pic>
        <p:nvPicPr>
          <p:cNvPr id="4" name="Picture 3" descr="A picture containing electronics&#10;&#10;Description automatically generated">
            <a:extLst>
              <a:ext uri="{FF2B5EF4-FFF2-40B4-BE49-F238E27FC236}">
                <a16:creationId xmlns:a16="http://schemas.microsoft.com/office/drawing/2014/main" id="{B981374F-E958-4BBF-A850-441CC9B39078}"/>
              </a:ext>
            </a:extLst>
          </p:cNvPr>
          <p:cNvPicPr>
            <a:picLocks noChangeAspect="1"/>
          </p:cNvPicPr>
          <p:nvPr/>
        </p:nvPicPr>
        <p:blipFill>
          <a:blip r:embed="rId3"/>
          <a:stretch>
            <a:fillRect/>
          </a:stretch>
        </p:blipFill>
        <p:spPr>
          <a:xfrm rot="185801">
            <a:off x="5284576" y="1031194"/>
            <a:ext cx="3671435" cy="3820724"/>
          </a:xfrm>
          <a:prstGeom prst="rect">
            <a:avLst/>
          </a:prstGeom>
        </p:spPr>
      </p:pic>
    </p:spTree>
    <p:extLst>
      <p:ext uri="{BB962C8B-B14F-4D97-AF65-F5344CB8AC3E}">
        <p14:creationId xmlns:p14="http://schemas.microsoft.com/office/powerpoint/2010/main" val="3962707223"/>
      </p:ext>
    </p:extLst>
  </p:cSld>
  <p:clrMapOvr>
    <a:masterClrMapping/>
  </p:clrMapOvr>
</p:sld>
</file>

<file path=ppt/theme/theme1.xml><?xml version="1.0" encoding="utf-8"?>
<a:theme xmlns:a="http://schemas.openxmlformats.org/drawingml/2006/main" name="Eye Care Clinical Case by Slidesgo">
  <a:themeElements>
    <a:clrScheme name="Simple Light">
      <a:dk1>
        <a:srgbClr val="000000"/>
      </a:dk1>
      <a:lt1>
        <a:srgbClr val="FFFFFF"/>
      </a:lt1>
      <a:dk2>
        <a:srgbClr val="052249"/>
      </a:dk2>
      <a:lt2>
        <a:srgbClr val="4D6994"/>
      </a:lt2>
      <a:accent1>
        <a:srgbClr val="7DB0EB"/>
      </a:accent1>
      <a:accent2>
        <a:srgbClr val="B6CFE6"/>
      </a:accent2>
      <a:accent3>
        <a:srgbClr val="C1CFE0"/>
      </a:accent3>
      <a:accent4>
        <a:srgbClr val="052249"/>
      </a:accent4>
      <a:accent5>
        <a:srgbClr val="4D6994"/>
      </a:accent5>
      <a:accent6>
        <a:srgbClr val="8FBAE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896</TotalTime>
  <Words>459</Words>
  <Application>Microsoft Office PowerPoint</Application>
  <PresentationFormat>On-screen Show (16:9)</PresentationFormat>
  <Paragraphs>46</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Wingdings</vt:lpstr>
      <vt:lpstr>Lato</vt:lpstr>
      <vt:lpstr>Arial</vt:lpstr>
      <vt:lpstr>Open Sans</vt:lpstr>
      <vt:lpstr>Eye Care Clinical Case by Slidesgo</vt:lpstr>
      <vt:lpstr>Home Security System </vt:lpstr>
      <vt:lpstr>Introduction</vt:lpstr>
      <vt:lpstr>Objective</vt:lpstr>
      <vt:lpstr>Social Values</vt:lpstr>
      <vt:lpstr>Required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Autofocus Glasses</dc:title>
  <dc:creator>Samin</dc:creator>
  <cp:lastModifiedBy>Samin Ul Alam</cp:lastModifiedBy>
  <cp:revision>153</cp:revision>
  <dcterms:modified xsi:type="dcterms:W3CDTF">2021-10-05T06:09:38Z</dcterms:modified>
</cp:coreProperties>
</file>